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7"/>
  </p:notesMasterIdLst>
  <p:sldIdLst>
    <p:sldId id="256" r:id="rId2"/>
    <p:sldId id="360" r:id="rId3"/>
    <p:sldId id="354" r:id="rId4"/>
    <p:sldId id="355" r:id="rId5"/>
    <p:sldId id="356" r:id="rId6"/>
    <p:sldId id="357" r:id="rId7"/>
    <p:sldId id="358" r:id="rId8"/>
    <p:sldId id="359" r:id="rId9"/>
    <p:sldId id="348" r:id="rId10"/>
    <p:sldId id="266" r:id="rId11"/>
    <p:sldId id="267" r:id="rId12"/>
    <p:sldId id="341" r:id="rId13"/>
    <p:sldId id="268" r:id="rId14"/>
    <p:sldId id="269" r:id="rId15"/>
    <p:sldId id="337" r:id="rId16"/>
    <p:sldId id="339" r:id="rId17"/>
    <p:sldId id="338" r:id="rId18"/>
    <p:sldId id="282" r:id="rId19"/>
    <p:sldId id="340" r:id="rId20"/>
    <p:sldId id="336" r:id="rId21"/>
    <p:sldId id="349" r:id="rId22"/>
    <p:sldId id="270" r:id="rId23"/>
    <p:sldId id="334" r:id="rId24"/>
    <p:sldId id="345" r:id="rId25"/>
    <p:sldId id="346" r:id="rId26"/>
    <p:sldId id="347" r:id="rId27"/>
    <p:sldId id="271" r:id="rId28"/>
    <p:sldId id="272" r:id="rId29"/>
    <p:sldId id="276" r:id="rId30"/>
    <p:sldId id="274" r:id="rId31"/>
    <p:sldId id="273" r:id="rId32"/>
    <p:sldId id="275" r:id="rId33"/>
    <p:sldId id="277" r:id="rId34"/>
    <p:sldId id="278" r:id="rId35"/>
    <p:sldId id="342" r:id="rId36"/>
    <p:sldId id="324" r:id="rId37"/>
    <p:sldId id="325" r:id="rId38"/>
    <p:sldId id="326" r:id="rId39"/>
    <p:sldId id="343" r:id="rId40"/>
    <p:sldId id="350" r:id="rId41"/>
    <p:sldId id="351" r:id="rId42"/>
    <p:sldId id="352" r:id="rId43"/>
    <p:sldId id="344" r:id="rId44"/>
    <p:sldId id="353" r:id="rId45"/>
    <p:sldId id="329" r:id="rId46"/>
    <p:sldId id="330" r:id="rId47"/>
    <p:sldId id="331" r:id="rId48"/>
    <p:sldId id="332" r:id="rId49"/>
    <p:sldId id="333" r:id="rId50"/>
    <p:sldId id="320" r:id="rId51"/>
    <p:sldId id="316" r:id="rId52"/>
    <p:sldId id="317" r:id="rId53"/>
    <p:sldId id="318" r:id="rId54"/>
    <p:sldId id="319" r:id="rId55"/>
    <p:sldId id="321" r:id="rId56"/>
  </p:sldIdLst>
  <p:sldSz cx="9144000" cy="5143500" type="screen16x9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0" autoAdjust="0"/>
    <p:restoredTop sz="87848" autoAdjust="0"/>
  </p:normalViewPr>
  <p:slideViewPr>
    <p:cSldViewPr>
      <p:cViewPr varScale="1">
        <p:scale>
          <a:sx n="133" d="100"/>
          <a:sy n="133" d="100"/>
        </p:scale>
        <p:origin x="840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eeWind\Desktop\sdqcnfnmz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FreeWind\Desktop\sdqcnfnmz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934E-4CAC-B5FF-2417732020D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934E-4CAC-B5FF-2417732020D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934E-4CAC-B5FF-2417732020D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934E-4CAC-B5FF-2417732020D6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Лист1!$A$7:$A$10</c:f>
              <c:strCache>
                <c:ptCount val="4"/>
                <c:pt idx="0">
                  <c:v>Не участвовали в кибербуллинге</c:v>
                </c:pt>
                <c:pt idx="1">
                  <c:v>Киберагрессоры</c:v>
                </c:pt>
                <c:pt idx="2">
                  <c:v>Кибержертвы</c:v>
                </c:pt>
                <c:pt idx="3">
                  <c:v>Жертвы-агрессоры</c:v>
                </c:pt>
              </c:strCache>
            </c:strRef>
          </c:cat>
          <c:val>
            <c:numRef>
              <c:f>Лист1!$B$7:$B$10</c:f>
              <c:numCache>
                <c:formatCode>General</c:formatCode>
                <c:ptCount val="4"/>
                <c:pt idx="0">
                  <c:v>39.4</c:v>
                </c:pt>
                <c:pt idx="1">
                  <c:v>11.6</c:v>
                </c:pt>
                <c:pt idx="2">
                  <c:v>20.6</c:v>
                </c:pt>
                <c:pt idx="3">
                  <c:v>28.4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34E-4CAC-B5FF-2417732020D6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0875389408099687"/>
          <c:y val="0.13817592976316559"/>
          <c:w val="0.2725545171339564"/>
          <c:h val="0.77433040168224587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603773584905662E-2"/>
          <c:y val="0.10331047992164545"/>
          <c:w val="0.6368238993710692"/>
          <c:h val="0.79337904015670913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5612-4891-AAE9-629A314741B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5612-4891-AAE9-629A314741B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5612-4891-AAE9-629A314741B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5612-4891-AAE9-629A314741B3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Лист1!$A$7:$A$10</c:f>
              <c:strCache>
                <c:ptCount val="4"/>
                <c:pt idx="0">
                  <c:v>Не участвовали в кибербуллинге</c:v>
                </c:pt>
                <c:pt idx="1">
                  <c:v>Киберагрессоры</c:v>
                </c:pt>
                <c:pt idx="2">
                  <c:v>Кибержертвы</c:v>
                </c:pt>
                <c:pt idx="3">
                  <c:v>Жертвы-агрессоры</c:v>
                </c:pt>
              </c:strCache>
            </c:strRef>
          </c:cat>
          <c:val>
            <c:numRef>
              <c:f>Лист1!$B$7:$B$10</c:f>
              <c:numCache>
                <c:formatCode>General</c:formatCode>
                <c:ptCount val="4"/>
                <c:pt idx="0">
                  <c:v>26</c:v>
                </c:pt>
                <c:pt idx="1">
                  <c:v>5</c:v>
                </c:pt>
                <c:pt idx="2">
                  <c:v>30</c:v>
                </c:pt>
                <c:pt idx="3">
                  <c:v>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612-4891-AAE9-629A314741B3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669690209899839"/>
          <c:y val="0.13640386528569337"/>
          <c:w val="0.26512127538088176"/>
          <c:h val="0.7781224212791226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4"/>
    </mc:Choice>
    <mc:Fallback>
      <c:style val="24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1"/>
          <c:order val="0"/>
          <c:tx>
            <c:strRef>
              <c:f>Лист11!$D$1:$D$2</c:f>
              <c:strCache>
                <c:ptCount val="2"/>
                <c:pt idx="1">
                  <c:v>Да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(Лист11!$B$4,Лист11!$B$6,Лист11!$B$8,Лист11!$B$10,Лист11!$B$12)</c:f>
              <c:strCache>
                <c:ptCount val="5"/>
                <c:pt idx="0">
                  <c:v>не участник</c:v>
                </c:pt>
                <c:pt idx="1">
                  <c:v>жертва</c:v>
                </c:pt>
                <c:pt idx="2">
                  <c:v>обидчик</c:v>
                </c:pt>
                <c:pt idx="3">
                  <c:v>обидчик-жертва</c:v>
                </c:pt>
                <c:pt idx="4">
                  <c:v>свидетель </c:v>
                </c:pt>
              </c:strCache>
              <c:extLst/>
            </c:strRef>
          </c:cat>
          <c:val>
            <c:numRef>
              <c:f>(Лист11!$D$4,Лист11!$D$6,Лист11!$D$8,Лист11!$D$10,Лист11!$D$12)</c:f>
              <c:numCache>
                <c:formatCode>0.00%</c:formatCode>
                <c:ptCount val="5"/>
                <c:pt idx="0">
                  <c:v>9.4E-2</c:v>
                </c:pt>
                <c:pt idx="1">
                  <c:v>0.27</c:v>
                </c:pt>
                <c:pt idx="2">
                  <c:v>0.24399999999999999</c:v>
                </c:pt>
                <c:pt idx="3">
                  <c:v>0.40600000000000003</c:v>
                </c:pt>
                <c:pt idx="4">
                  <c:v>0.13400000000000001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DD34-4F7E-92CE-0F7CF4E3B4FA}"/>
            </c:ext>
          </c:extLst>
        </c:ser>
        <c:ser>
          <c:idx val="0"/>
          <c:order val="1"/>
          <c:tx>
            <c:strRef>
              <c:f>Лист11!$C$1:$C$2</c:f>
              <c:strCache>
                <c:ptCount val="2"/>
                <c:pt idx="1">
                  <c:v>Нет</c:v>
                </c:pt>
              </c:strCache>
            </c:strRef>
          </c:tx>
          <c:spPr>
            <a:noFill/>
          </c:spPr>
          <c:invertIfNegative val="0"/>
          <c:dLbls>
            <c:delete val="1"/>
          </c:dLbls>
          <c:cat>
            <c:strRef>
              <c:f>(Лист11!$B$4,Лист11!$B$6,Лист11!$B$8,Лист11!$B$10,Лист11!$B$12)</c:f>
              <c:strCache>
                <c:ptCount val="5"/>
                <c:pt idx="0">
                  <c:v>не участник</c:v>
                </c:pt>
                <c:pt idx="1">
                  <c:v>жертва</c:v>
                </c:pt>
                <c:pt idx="2">
                  <c:v>обидчик</c:v>
                </c:pt>
                <c:pt idx="3">
                  <c:v>обидчик-жертва</c:v>
                </c:pt>
                <c:pt idx="4">
                  <c:v>свидетель </c:v>
                </c:pt>
              </c:strCache>
              <c:extLst/>
            </c:strRef>
          </c:cat>
          <c:val>
            <c:numRef>
              <c:f>(Лист11!$C$4,Лист11!$C$6,Лист11!$C$8,Лист11!$C$10,Лист11!$C$12)</c:f>
              <c:numCache>
                <c:formatCode>0.00%</c:formatCode>
                <c:ptCount val="5"/>
                <c:pt idx="0">
                  <c:v>0.90600000000000003</c:v>
                </c:pt>
                <c:pt idx="1">
                  <c:v>0.73</c:v>
                </c:pt>
                <c:pt idx="2">
                  <c:v>0.75600000000000001</c:v>
                </c:pt>
                <c:pt idx="3">
                  <c:v>0.59399999999999997</c:v>
                </c:pt>
                <c:pt idx="4">
                  <c:v>0.86599999999999999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1-DD34-4F7E-92CE-0F7CF4E3B4F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2142196968"/>
        <c:axId val="2142185800"/>
      </c:barChart>
      <c:catAx>
        <c:axId val="2142196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2142185800"/>
        <c:crosses val="autoZero"/>
        <c:auto val="1"/>
        <c:lblAlgn val="ctr"/>
        <c:lblOffset val="100"/>
        <c:noMultiLvlLbl val="0"/>
      </c:catAx>
      <c:valAx>
        <c:axId val="214218580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1421969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1"/>
          <c:order val="0"/>
          <c:tx>
            <c:strRef>
              <c:f>Лист11!$J$1:$J$2</c:f>
              <c:strCache>
                <c:ptCount val="2"/>
                <c:pt idx="1">
                  <c:v>Да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Лист11!$G$3:$H$12</c:f>
              <c:strCache>
                <c:ptCount val="5"/>
                <c:pt idx="0">
                  <c:v>не участник</c:v>
                </c:pt>
                <c:pt idx="1">
                  <c:v>жертва</c:v>
                </c:pt>
                <c:pt idx="2">
                  <c:v>обидчик</c:v>
                </c:pt>
                <c:pt idx="3">
                  <c:v>обидчик-жертва</c:v>
                </c:pt>
                <c:pt idx="4">
                  <c:v>свидетель </c:v>
                </c:pt>
              </c:strCache>
            </c:strRef>
          </c:cat>
          <c:val>
            <c:numRef>
              <c:f>Лист11!$J$3:$J$12</c:f>
              <c:numCache>
                <c:formatCode>0.00%</c:formatCode>
                <c:ptCount val="5"/>
                <c:pt idx="0">
                  <c:v>0.24099999999999999</c:v>
                </c:pt>
                <c:pt idx="1">
                  <c:v>0.54100000000000004</c:v>
                </c:pt>
                <c:pt idx="2">
                  <c:v>0.51100000000000001</c:v>
                </c:pt>
                <c:pt idx="3">
                  <c:v>0.76600000000000001</c:v>
                </c:pt>
                <c:pt idx="4">
                  <c:v>0.317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406-4A0D-9C1E-D2EB003C208E}"/>
            </c:ext>
          </c:extLst>
        </c:ser>
        <c:ser>
          <c:idx val="0"/>
          <c:order val="1"/>
          <c:tx>
            <c:strRef>
              <c:f>Лист11!$I$1:$I$2</c:f>
              <c:strCache>
                <c:ptCount val="2"/>
                <c:pt idx="1">
                  <c:v>Нет</c:v>
                </c:pt>
              </c:strCache>
            </c:strRef>
          </c:tx>
          <c:spPr>
            <a:noFill/>
          </c:spPr>
          <c:invertIfNegative val="0"/>
          <c:dLbls>
            <c:delete val="1"/>
          </c:dLbls>
          <c:cat>
            <c:strRef>
              <c:f>Лист11!$G$3:$H$12</c:f>
              <c:strCache>
                <c:ptCount val="5"/>
                <c:pt idx="0">
                  <c:v>не участник</c:v>
                </c:pt>
                <c:pt idx="1">
                  <c:v>жертва</c:v>
                </c:pt>
                <c:pt idx="2">
                  <c:v>обидчик</c:v>
                </c:pt>
                <c:pt idx="3">
                  <c:v>обидчик-жертва</c:v>
                </c:pt>
                <c:pt idx="4">
                  <c:v>свидетель </c:v>
                </c:pt>
              </c:strCache>
            </c:strRef>
          </c:cat>
          <c:val>
            <c:numRef>
              <c:f>Лист11!$I$3:$I$12</c:f>
              <c:numCache>
                <c:formatCode>0.00%</c:formatCode>
                <c:ptCount val="5"/>
                <c:pt idx="0">
                  <c:v>0.75900000000000001</c:v>
                </c:pt>
                <c:pt idx="1">
                  <c:v>0.45900000000000002</c:v>
                </c:pt>
                <c:pt idx="2">
                  <c:v>0.48899999999999999</c:v>
                </c:pt>
                <c:pt idx="3">
                  <c:v>0.23400000000000001</c:v>
                </c:pt>
                <c:pt idx="4">
                  <c:v>0.68300000000000005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406-4A0D-9C1E-D2EB003C208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2141498920"/>
        <c:axId val="2141485160"/>
      </c:barChart>
      <c:catAx>
        <c:axId val="2141498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2141485160"/>
        <c:crosses val="autoZero"/>
        <c:auto val="1"/>
        <c:lblAlgn val="ctr"/>
        <c:lblOffset val="100"/>
        <c:noMultiLvlLbl val="0"/>
      </c:catAx>
      <c:valAx>
        <c:axId val="2141485160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141498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Лист1!$A$7</c:f>
              <c:strCache>
                <c:ptCount val="1"/>
                <c:pt idx="0">
                  <c:v>Девочки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cat>
            <c:strRef>
              <c:f>Лист1!$B$6:$C$6</c:f>
              <c:strCache>
                <c:ptCount val="2"/>
                <c:pt idx="0">
                  <c:v> 12-14</c:v>
                </c:pt>
                <c:pt idx="1">
                  <c:v> 15-17</c:v>
                </c:pt>
              </c:strCache>
            </c:strRef>
          </c:cat>
          <c:val>
            <c:numRef>
              <c:f>Лист1!$B$7:$C$7</c:f>
              <c:numCache>
                <c:formatCode>General</c:formatCode>
                <c:ptCount val="2"/>
                <c:pt idx="0">
                  <c:v>34</c:v>
                </c:pt>
                <c:pt idx="1">
                  <c:v>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EEA-4320-8F52-55F994DF4CBC}"/>
            </c:ext>
          </c:extLst>
        </c:ser>
        <c:ser>
          <c:idx val="1"/>
          <c:order val="1"/>
          <c:tx>
            <c:strRef>
              <c:f>Лист1!$A$8</c:f>
              <c:strCache>
                <c:ptCount val="1"/>
                <c:pt idx="0">
                  <c:v>Мальчики</c:v>
                </c:pt>
              </c:strCache>
            </c:strRef>
          </c:tx>
          <c:invertIfNegative val="0"/>
          <c:cat>
            <c:strRef>
              <c:f>Лист1!$B$6:$C$6</c:f>
              <c:strCache>
                <c:ptCount val="2"/>
                <c:pt idx="0">
                  <c:v> 12-14</c:v>
                </c:pt>
                <c:pt idx="1">
                  <c:v> 15-17</c:v>
                </c:pt>
              </c:strCache>
            </c:strRef>
          </c:cat>
          <c:val>
            <c:numRef>
              <c:f>Лист1!$B$8:$C$8</c:f>
              <c:numCache>
                <c:formatCode>General</c:formatCode>
                <c:ptCount val="2"/>
                <c:pt idx="0">
                  <c:v>22</c:v>
                </c:pt>
                <c:pt idx="1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EEA-4320-8F52-55F994DF4C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71465816"/>
        <c:axId val="2071468824"/>
      </c:barChart>
      <c:catAx>
        <c:axId val="20714658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2071468824"/>
        <c:crosses val="autoZero"/>
        <c:auto val="1"/>
        <c:lblAlgn val="ctr"/>
        <c:lblOffset val="100"/>
        <c:noMultiLvlLbl val="0"/>
      </c:catAx>
      <c:valAx>
        <c:axId val="20714688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7146581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A8ADFD5B-A66C-449C-B6E8-FB716D07777D}" type="datetimeFigureOut">
              <a:rPr lang="cs-CZ"/>
              <a:pPr/>
              <a:t>10.11.2019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CA5D3BF3-D352-46FC-8343-31F56E6730EA}" type="slidenum">
              <a:rPr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459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yberbullyingbook.com/" TargetMode="External"/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Ybarra, M. L., &amp; Mitchell, J. K. (2004). Online aggressor/targets, aggressors and targets: A comparison of associated youth characteristics. Journal of Child Psychology and Psychiatry, 45, 1308-1316.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48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1744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Hinduja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&amp;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Patchin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(2013).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Social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influences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cyberbullying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behaviors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among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middle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school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Journal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Youth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Adolescence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42(5), 711-722.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uk-UA" smtClean="0"/>
              <a:pPr/>
              <a:t>49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787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238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593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780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Hinduja</a:t>
            </a:r>
            <a:r>
              <a:rPr lang="en-US" dirty="0" smtClean="0"/>
              <a:t>, S. &amp; </a:t>
            </a:r>
            <a:r>
              <a:rPr lang="en-US" dirty="0" err="1" smtClean="0"/>
              <a:t>Patchin</a:t>
            </a:r>
            <a:r>
              <a:rPr lang="en-US" dirty="0" smtClean="0"/>
              <a:t>, J. W. (2008). </a:t>
            </a:r>
            <a:r>
              <a:rPr lang="en-US" dirty="0" err="1" smtClean="0"/>
              <a:t>Cyberbullying</a:t>
            </a:r>
            <a:r>
              <a:rPr lang="en-US" dirty="0" smtClean="0"/>
              <a:t>: An Exploratory Analysis of Factors Related to Offending and Victimization. Deviant Behavior, 29(2), 129-156.</a:t>
            </a:r>
            <a:endParaRPr lang="ru-RU" dirty="0" smtClean="0"/>
          </a:p>
          <a:p>
            <a:r>
              <a:rPr lang="en-US" dirty="0" err="1" smtClean="0"/>
              <a:t>Waasdorp</a:t>
            </a:r>
            <a:r>
              <a:rPr lang="en-US" dirty="0" smtClean="0"/>
              <a:t>, T. E., &amp; Bradshaw, C. P. (2015). The overlap between </a:t>
            </a:r>
            <a:r>
              <a:rPr lang="en-US" dirty="0" err="1" smtClean="0"/>
              <a:t>cyberbullying</a:t>
            </a:r>
            <a:r>
              <a:rPr lang="en-US" dirty="0" smtClean="0"/>
              <a:t> and traditional bullying. Journal of Adolescent Health, 56(5), 483-488.</a:t>
            </a:r>
          </a:p>
          <a:p>
            <a:r>
              <a:rPr lang="en-US" dirty="0" smtClean="0"/>
              <a:t>Kowalski, R. M., Morgan, C. A., &amp; Limber, S. P. (2012). Traditional bullying as a potential warning sign of </a:t>
            </a:r>
            <a:r>
              <a:rPr lang="en-US" dirty="0" err="1" smtClean="0"/>
              <a:t>cyberbullying</a:t>
            </a:r>
            <a:r>
              <a:rPr lang="en-US" dirty="0" smtClean="0"/>
              <a:t>. School Psychology International, 33(5), 505-519.</a:t>
            </a: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6343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(</a:t>
            </a:r>
            <a:r>
              <a:rPr lang="ru-RU" dirty="0" err="1" smtClean="0"/>
              <a:t>Howlett-Brandon</a:t>
            </a:r>
            <a:r>
              <a:rPr lang="ru-RU" dirty="0" smtClean="0"/>
              <a:t>, 2014)</a:t>
            </a:r>
          </a:p>
          <a:p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Bergmann M.C., </a:t>
            </a:r>
            <a:r>
              <a:rPr lang="en-US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Baier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D.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Prevalence and correlates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cyberbullying perpetration. Findings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from a German representative student survey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Journ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Environ. Res. Public Health. – 2018.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Vol. 15(2). – E274.</a:t>
            </a:r>
          </a:p>
          <a:p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Chao M., Yu T.K.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Associations among different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Internet access time, gender and cyberbullying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behaviors in Taiwan’s adolescents //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Front. Psychol. – 2017. – Vol. 8. – 1104.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doi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10.3389/fpsyg.2017.01104.</a:t>
            </a:r>
            <a:endParaRPr lang="ru-RU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Gorzig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A., </a:t>
            </a:r>
            <a:r>
              <a:rPr lang="en-US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Frumkin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L.A.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Cyberbullying experiences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on-the-go: When social media can become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distressing //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Cyberpsychology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– 2013.</a:t>
            </a:r>
          </a:p>
          <a:p>
            <a:r>
              <a:rPr lang="fr-F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Vol. 7(1). – Article 4. </a:t>
            </a:r>
            <a:r>
              <a:rPr lang="fr-FR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doi</a:t>
            </a:r>
            <a:r>
              <a:rPr lang="fr-FR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10.5817/CP2013-</a:t>
            </a:r>
          </a:p>
          <a:p>
            <a:r>
              <a:rPr lang="ru-RU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1-4.</a:t>
            </a:r>
          </a:p>
          <a:p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Shultz E., </a:t>
            </a:r>
            <a:r>
              <a:rPr lang="en-US" sz="1200" b="0" i="1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Heilman</a:t>
            </a:r>
            <a:r>
              <a:rPr lang="en-US" sz="1200" b="0" i="1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R., Hart K.J.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Cyber-bullying: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 exploration of bystander behavior and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motivation //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Cyberpsychology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– 2014. – Vol.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8(4). – P. 53–70.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ru-RU" smtClean="0"/>
              <a:pPr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2985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Hinduja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&amp;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Patchin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(2009).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Bullying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beyond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Schoolyard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Preventing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Responding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Cyberbullying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Thousand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Oaks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CA: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Sage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Publications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(ISBN: 9781412966894).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Kowalski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&amp;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Limber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(2007).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Electronic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Bullying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Among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Middle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School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Journal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Adolescent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Health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41, S22-S30.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Ybarra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Diener-West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&amp;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Leaf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(2007).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Examining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Overlap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Internet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Harassment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School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Bullying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Implications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School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Intervention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Journal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Adolescent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Health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41, S42-S50.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Hinduja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&amp;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Patchin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(2015). </a:t>
            </a:r>
            <a:r>
              <a:rPr lang="ru-RU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Bullying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Beyond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Schoolyard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ru-RU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Preventing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Responding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Cyberbullying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Thousand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Oaks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CA: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Sage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Publications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Corwin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2</a:t>
            </a:r>
            <a:r>
              <a:rPr lang="ru-RU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nd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Edition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ISBN: 1483349934.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http://www.cyberbullyingbook.com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uk-UA" smtClean="0"/>
              <a:pPr/>
              <a:t>45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8294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www.pewinternet.org</a:t>
            </a:r>
            <a:r>
              <a:rPr lang="en-US" dirty="0" smtClean="0"/>
              <a:t>/2007/06/27/</a:t>
            </a:r>
            <a:r>
              <a:rPr lang="en-US" dirty="0" err="1" smtClean="0"/>
              <a:t>cyberbullying</a:t>
            </a:r>
            <a:r>
              <a:rPr lang="en-US" dirty="0" smtClean="0"/>
              <a:t>/</a:t>
            </a:r>
            <a:endParaRPr lang="ru-RU" dirty="0" smtClean="0"/>
          </a:p>
          <a:p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(2005).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New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Bottle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Old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Wine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Cyberbullying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Schools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Computers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Human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Behavior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23(4), 1777-1791.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Ybarra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Diener-West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&amp;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Leaf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(2007).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Does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online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harassment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constitute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bullying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exploration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online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harassment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known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peers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online-only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contacts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Journal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Adolescent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Health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41, S51-58.</a:t>
            </a:r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uk-UA" smtClean="0"/>
              <a:pPr/>
              <a:t>46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18819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Rafferty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&amp;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Vander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(2014). “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hate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everything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about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”: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qualitative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examination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cyberbullying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on-line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aggression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college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sample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Deviant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behavior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35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(5), 364-377.</a:t>
            </a:r>
          </a:p>
          <a:p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Varjas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Talley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Meyers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Parris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., &amp;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Cutts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(2010).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school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’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perceptions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motivations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cyberbullying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exploratory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study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Western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Journal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Emergency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Medicine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(3), 269.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uk-UA" smtClean="0"/>
              <a:pPr/>
              <a:t>47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9323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 eaLnBrk="1" latinLnBrk="0" hangingPunct="1">
              <a:buNone/>
              <a:defRPr kumimoji="0" lang="ru-RU" sz="2800">
                <a:solidFill>
                  <a:srgbClr val="FFFFFF"/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endParaRPr kumimoji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 eaLnBrk="1" latinLnBrk="0" hangingPunct="1">
              <a:defRPr kumimoji="0" lang="ru-RU" sz="20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047E157E-8DCB-4F70-A0AF-5EB586A91DD4}" type="datetime1">
              <a:rPr kumimoji="0" lang="ru-RU">
                <a:solidFill>
                  <a:srgbClr val="FFFFFF"/>
                </a:solidFill>
              </a:rPr>
              <a:pPr algn="ctr"/>
              <a:t>10.11.2019</a:t>
            </a:fld>
            <a:endParaRPr kumimoji="0" lang="ru-RU" sz="200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 eaLnBrk="1" latinLnBrk="0" hangingPunct="1">
              <a:defRPr kumimoji="0" lang="ru-RU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ru-RU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 eaLnBrk="1" latinLnBrk="0" hangingPunct="1">
              <a:defRPr kumimoji="0" lang="ru-RU"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kumimoji="0" lang="ru-RU">
                <a:solidFill>
                  <a:schemeClr val="tx2"/>
                </a:solidFill>
              </a:rPr>
              <a:pPr/>
              <a:t>‹#›</a:t>
            </a:fld>
            <a:endParaRPr kumimoji="0" lang="ru-RU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 eaLnBrk="1" latinLnBrk="0" hangingPunct="1">
              <a:defRPr kumimoji="0" lang="ru-RU" cap="all" baseline="0"/>
            </a:lvl1pPr>
            <a:extLst/>
          </a:lstStyle>
          <a:p>
            <a:pPr eaLnBrk="1" latinLnBrk="0" hangingPunct="1"/>
            <a:endParaRPr kumimoji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288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endParaRPr kumimoji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06EA6-EFEA-4C30-9264-4F9291A5780D}" type="datetime1">
              <a:rPr kumimoji="0" lang="cs-CZ"/>
              <a:pPr/>
              <a:t>10.11.2019</a:t>
            </a:fld>
            <a:endParaRPr kumimoji="0" lang="ru-RU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8F82E0A0-C266-4798-8C8F-B9F91E9DA37E}" type="slidenum">
              <a:rPr kumimoji="0" lang="ru-R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/>
          <a:p>
            <a:pPr lvl="0" eaLnBrk="1" latinLnBrk="0" hangingPunct="1"/>
            <a:endParaRPr kumimoji="0"/>
          </a:p>
          <a:p>
            <a:pPr lvl="1" eaLnBrk="1" latinLnBrk="0" hangingPunct="1"/>
            <a:endParaRPr kumimoji="0"/>
          </a:p>
          <a:p>
            <a:pPr lvl="2" eaLnBrk="1" latinLnBrk="0" hangingPunct="1"/>
            <a:endParaRPr kumimoji="0"/>
          </a:p>
          <a:p>
            <a:pPr lvl="3" eaLnBrk="1" latinLnBrk="0" hangingPunct="1"/>
            <a:endParaRPr kumimoji="0"/>
          </a:p>
          <a:p>
            <a:pPr lvl="4" eaLnBrk="1" latinLnBrk="0" hangingPunct="1"/>
            <a:endParaRPr kumimoji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 eaLnBrk="1" latinLnBrk="0" hangingPunct="1">
              <a:buNone/>
              <a:defRPr kumimoji="0" lang="ru-RU" sz="28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lang="ru-RU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lang="ru-RU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endParaRPr kumimoji="0"/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 eaLnBrk="1" latinLnBrk="0" hangingPunct="1">
              <a:buNone/>
              <a:defRPr kumimoji="0" lang="ru-RU"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F9F07-3BC7-4570-B054-79111B0A380C}" type="datetime1">
              <a:rPr kumimoji="0" lang="cs-CZ"/>
              <a:pPr/>
              <a:t>10.11.2019</a:t>
            </a:fld>
            <a:endParaRPr kumimoji="0"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 eaLnBrk="1" latinLnBrk="0" hangingPunct="1">
              <a:defRPr kumimoji="0" lang="ru-RU"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ru-RU" sz="2400" b="1">
                <a:solidFill>
                  <a:srgbClr val="FFFFFF"/>
                </a:solidFill>
              </a:rPr>
              <a:pPr algn="ctr"/>
              <a:t>‹#›</a:t>
            </a:fld>
            <a:endParaRPr kumimoji="0" lang="ru-RU" sz="240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endParaRPr kumimoji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/>
          <a:p>
            <a:pPr lvl="0" eaLnBrk="1" latinLnBrk="0" hangingPunct="1"/>
            <a:endParaRPr kumimoji="0"/>
          </a:p>
          <a:p>
            <a:pPr lvl="1" eaLnBrk="1" latinLnBrk="0" hangingPunct="1"/>
            <a:endParaRPr kumimoji="0"/>
          </a:p>
          <a:p>
            <a:pPr lvl="2" eaLnBrk="1" latinLnBrk="0" hangingPunct="1"/>
            <a:endParaRPr kumimoji="0"/>
          </a:p>
          <a:p>
            <a:pPr lvl="3" eaLnBrk="1" latinLnBrk="0" hangingPunct="1"/>
            <a:endParaRPr kumimoji="0"/>
          </a:p>
          <a:p>
            <a:pPr lvl="4" eaLnBrk="1" latinLnBrk="0" hangingPunct="1"/>
            <a:endParaRPr kumimoji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/>
          <a:p>
            <a:pPr lvl="0" eaLnBrk="1" latinLnBrk="0" hangingPunct="1"/>
            <a:endParaRPr kumimoji="0"/>
          </a:p>
          <a:p>
            <a:pPr lvl="1" eaLnBrk="1" latinLnBrk="0" hangingPunct="1"/>
            <a:endParaRPr kumimoji="0"/>
          </a:p>
          <a:p>
            <a:pPr lvl="2" eaLnBrk="1" latinLnBrk="0" hangingPunct="1"/>
            <a:endParaRPr kumimoji="0"/>
          </a:p>
          <a:p>
            <a:pPr lvl="3" eaLnBrk="1" latinLnBrk="0" hangingPunct="1"/>
            <a:endParaRPr kumimoji="0"/>
          </a:p>
          <a:p>
            <a:pPr lvl="4" eaLnBrk="1" latinLnBrk="0" hangingPunct="1"/>
            <a:endParaRPr kumimoji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4606EA6-EFEA-4C30-9264-4F9291A5780D}" type="datetime1">
              <a:rPr kumimoji="0" lang="cs-CZ"/>
              <a:pPr/>
              <a:t>10.11.2019</a:t>
            </a:fld>
            <a:endParaRPr kumimoji="0"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8F82E0A0-C266-4798-8C8F-B9F91E9DA37E}" type="slidenum">
              <a:rPr kumimoji="0" lang="ru-R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 eaLnBrk="1" latinLnBrk="0" hangingPunct="1">
              <a:defRPr kumimoji="0" lang="ru-RU"/>
            </a:lvl1pPr>
            <a:extLst/>
          </a:lstStyle>
          <a:p>
            <a:pPr eaLnBrk="1" latinLnBrk="0" hangingPunct="1"/>
            <a:endParaRPr kumimoji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/>
          <a:p>
            <a:pPr lvl="0" eaLnBrk="1" latinLnBrk="0" hangingPunct="1"/>
            <a:endParaRPr kumimoji="0"/>
          </a:p>
          <a:p>
            <a:pPr lvl="1" eaLnBrk="1" latinLnBrk="0" hangingPunct="1"/>
            <a:endParaRPr kumimoji="0"/>
          </a:p>
          <a:p>
            <a:pPr lvl="2" eaLnBrk="1" latinLnBrk="0" hangingPunct="1"/>
            <a:endParaRPr kumimoji="0"/>
          </a:p>
          <a:p>
            <a:pPr lvl="3" eaLnBrk="1" latinLnBrk="0" hangingPunct="1"/>
            <a:endParaRPr kumimoji="0"/>
          </a:p>
          <a:p>
            <a:pPr lvl="4" eaLnBrk="1" latinLnBrk="0" hangingPunct="1"/>
            <a:endParaRPr kumimoji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/>
          <a:p>
            <a:pPr lvl="0" eaLnBrk="1" latinLnBrk="0" hangingPunct="1"/>
            <a:endParaRPr kumimoji="0"/>
          </a:p>
          <a:p>
            <a:pPr lvl="1" eaLnBrk="1" latinLnBrk="0" hangingPunct="1"/>
            <a:endParaRPr kumimoji="0"/>
          </a:p>
          <a:p>
            <a:pPr lvl="2" eaLnBrk="1" latinLnBrk="0" hangingPunct="1"/>
            <a:endParaRPr kumimoji="0"/>
          </a:p>
          <a:p>
            <a:pPr lvl="3" eaLnBrk="1" latinLnBrk="0" hangingPunct="1"/>
            <a:endParaRPr kumimoji="0"/>
          </a:p>
          <a:p>
            <a:pPr lvl="4" eaLnBrk="1" latinLnBrk="0" hangingPunct="1"/>
            <a:endParaRPr kumimoji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4606EA6-EFEA-4C30-9264-4F9291A5780D}" type="datetime1">
              <a:rPr kumimoji="0" lang="cs-CZ"/>
              <a:pPr/>
              <a:t>10.11.2019</a:t>
            </a:fld>
            <a:endParaRPr kumimoji="0"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8F82E0A0-C266-4798-8C8F-B9F91E9DA37E}" type="slidenum">
              <a:rPr kumimoji="0" lang="ru-R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ru-RU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endParaRPr kumimoji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ru-RU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endParaRPr kumimoji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endParaRPr kumimoji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ADB5D-B7A0-47E3-AD2D-B1A6F8614213}" type="datetime1">
              <a:rPr kumimoji="0" lang="cs-CZ"/>
              <a:pPr/>
              <a:t>10.11.2019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68126-03FC-49C0-B9B8-2B561CCC3D90}" type="datetime1">
              <a:rPr kumimoji="0" lang="cs-CZ"/>
              <a:pPr/>
              <a:t>10.11.2019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 eaLnBrk="1" latinLnBrk="0" hangingPunct="1">
              <a:defRPr kumimoji="0" lang="ru-RU"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kumimoji="0" lang="ru-RU">
                <a:solidFill>
                  <a:schemeClr val="tx2"/>
                </a:solidFill>
              </a:rPr>
              <a:pPr/>
              <a:t>‹#›</a:t>
            </a:fld>
            <a:endParaRPr kumimoji="0" lang="ru-RU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 eaLnBrk="1" latinLnBrk="0" hangingPunct="1">
              <a:buNone/>
              <a:defRPr kumimoji="0" lang="ru-RU" sz="4200" b="0"/>
            </a:lvl1pPr>
            <a:extLst/>
          </a:lstStyle>
          <a:p>
            <a:pPr eaLnBrk="1" latinLnBrk="0" hangingPunct="1"/>
            <a:endParaRPr kumimoji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8198-4617-485E-9585-4840B69DBBA6}" type="datetime1">
              <a:rPr kumimoji="0" lang="cs-CZ"/>
              <a:pPr/>
              <a:t>10.11.2019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eaLnBrk="1" latinLnBrk="0" hangingPunct="1">
              <a:spcAft>
                <a:spcPts val="1000"/>
              </a:spcAft>
              <a:buNone/>
              <a:defRPr kumimoji="0" lang="ru-RU" sz="1800"/>
            </a:lvl1pPr>
            <a:lvl2pPr eaLnBrk="1" latinLnBrk="0" hangingPunct="1">
              <a:buNone/>
              <a:defRPr kumimoji="0" lang="ru-RU" sz="1200"/>
            </a:lvl2pPr>
            <a:lvl3pPr eaLnBrk="1" latinLnBrk="0" hangingPunct="1">
              <a:buNone/>
              <a:defRPr kumimoji="0" lang="ru-RU" sz="1000"/>
            </a:lvl3pPr>
            <a:lvl4pPr eaLnBrk="1" latinLnBrk="0" hangingPunct="1">
              <a:buNone/>
              <a:defRPr kumimoji="0" lang="ru-RU" sz="900"/>
            </a:lvl4pPr>
            <a:lvl5pPr eaLnBrk="1" latinLnBrk="0" hangingPunct="1">
              <a:buNone/>
              <a:defRPr kumimoji="0" lang="ru-RU" sz="900"/>
            </a:lvl5pPr>
            <a:extLst/>
          </a:lstStyle>
          <a:p>
            <a:pPr lvl="0" eaLnBrk="1" latinLnBrk="0" hangingPunct="1"/>
            <a:endParaRPr kumimoji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/>
          <a:p>
            <a:pPr lvl="0" eaLnBrk="1" latinLnBrk="0" hangingPunct="1"/>
            <a:endParaRPr kumimoji="0"/>
          </a:p>
          <a:p>
            <a:pPr lvl="1" eaLnBrk="1" latinLnBrk="0" hangingPunct="1"/>
            <a:endParaRPr kumimoji="0"/>
          </a:p>
          <a:p>
            <a:pPr lvl="2" eaLnBrk="1" latinLnBrk="0" hangingPunct="1"/>
            <a:endParaRPr kumimoji="0"/>
          </a:p>
          <a:p>
            <a:pPr lvl="3" eaLnBrk="1" latinLnBrk="0" hangingPunct="1"/>
            <a:endParaRPr kumimoji="0"/>
          </a:p>
          <a:p>
            <a:pPr lvl="4" eaLnBrk="1" latinLnBrk="0" hangingPunct="1"/>
            <a:endParaRPr kumimoji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 eaLnBrk="1" latinLnBrk="0" hangingPunct="1">
              <a:buNone/>
              <a:defRPr kumimoji="0" lang="ru-RU" sz="3200"/>
            </a:lvl1pPr>
            <a:extLst/>
          </a:lstStyle>
          <a:p>
            <a:endParaRPr kumimoji="0"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lang="ru-RU" sz="1700"/>
            </a:lvl1pPr>
            <a:lvl2pPr eaLnBrk="1" latinLnBrk="0" hangingPunct="1">
              <a:buFontTx/>
              <a:buNone/>
              <a:defRPr kumimoji="0" lang="ru-RU" sz="1200"/>
            </a:lvl2pPr>
            <a:lvl3pPr eaLnBrk="1" latinLnBrk="0" hangingPunct="1">
              <a:buFontTx/>
              <a:buNone/>
              <a:defRPr kumimoji="0" lang="ru-RU" sz="1000"/>
            </a:lvl3pPr>
            <a:lvl4pPr eaLnBrk="1" latinLnBrk="0" hangingPunct="1">
              <a:buFontTx/>
              <a:buNone/>
              <a:defRPr kumimoji="0" lang="ru-RU" sz="900"/>
            </a:lvl4pPr>
            <a:lvl5pPr eaLnBrk="1" latinLnBrk="0" hangingPunct="1">
              <a:buFontTx/>
              <a:buNone/>
              <a:defRPr kumimoji="0" lang="ru-RU" sz="900"/>
            </a:lvl5pPr>
            <a:extLst/>
          </a:lstStyle>
          <a:p>
            <a:pPr lvl="0" eaLnBrk="1" latinLnBrk="0" hangingPunct="1"/>
            <a:endParaRPr kumimoji="0"/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 eaLnBrk="1" latinLnBrk="0" hangingPunct="1">
              <a:buNone/>
              <a:defRPr kumimoji="0" lang="ru-RU" sz="2800" b="0">
                <a:solidFill>
                  <a:srgbClr val="FFFFFF"/>
                </a:solidFill>
              </a:defRPr>
            </a:lvl1pPr>
            <a:extLst/>
          </a:lstStyle>
          <a:p>
            <a:pPr eaLnBrk="1" latinLnBrk="0" hangingPunct="1"/>
            <a:endParaRPr kumimoji="0"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/>
          <a:p>
            <a:fld id="{E4606EA6-EFEA-4C30-9264-4F9291A5780D}" type="datetime1">
              <a:rPr kumimoji="0" lang="cs-CZ"/>
              <a:pPr/>
              <a:t>10.11.2019</a:t>
            </a:fld>
            <a:endParaRPr kumimoji="0"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 eaLnBrk="1" latinLnBrk="0" hangingPunct="1">
              <a:defRPr kumimoji="0" lang="ru-RU" sz="2800"/>
            </a:lvl1pPr>
            <a:extLst/>
          </a:lstStyle>
          <a:p>
            <a:pPr algn="ctr"/>
            <a:fld id="{8F82E0A0-C266-4798-8C8F-B9F91E9DA37E}" type="slidenum">
              <a:rPr kumimoji="0" lang="ru-RU" sz="2800" b="1">
                <a:solidFill>
                  <a:srgbClr val="FFFFFF"/>
                </a:solidFill>
              </a:rPr>
              <a:pPr algn="ctr"/>
              <a:t>‹#›</a:t>
            </a:fld>
            <a:endParaRPr kumimoji="0" lang="ru-RU" sz="280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/>
          <a:p>
            <a:endParaRPr kumimoji="0"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lang="ru-RU"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kumimoji="0" lang="cs-CZ"/>
              <a:pPr/>
              <a:t>10.11.2019</a:t>
            </a:fld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lang="ru-RU"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lang="ru-RU"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ru-R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ru-RU" sz="1400" b="1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eaLnBrk="1" latinLnBrk="0" hangingPunct="1"/>
            <a:r>
              <a:rPr kumimoji="0"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</p:sldLayoutIdLst>
  <p:txStyles>
    <p:titleStyle>
      <a:lvl1pPr algn="l" rtl="0" eaLnBrk="1" latinLnBrk="0" hangingPunct="1">
        <a:spcBef>
          <a:spcPct val="0"/>
        </a:spcBef>
        <a:buNone/>
        <a:defRPr kumimoji="0" lang="ru-RU"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lang="ru-RU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lang="ru-RU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lang="ru-RU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kumimoji="0" lang="ru-RU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lang="ru-RU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lang="ru-RU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lang="ru-RU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02/ab.20389" TargetMode="External"/><Relationship Id="rId2" Type="http://schemas.openxmlformats.org/officeDocument/2006/relationships/hyperlink" Target="https://s3-ap-southeast-2.amazonaws.com/www.yooyahcloud.com/KENRIGBY/VLx6pc/The_Bullying_Prevalence_Questionnaire.pdf" TargetMode="Externa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://www.tandfonline.com/doi/full/10.1080/15388220.2014.964801?scroll=top&amp;needAccess=true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mailto:envolkova@herzen.spb.ru" TargetMode="Externa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1066800" y="1200150"/>
            <a:ext cx="7391400" cy="160718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/>
              <a:t>Подростковый </a:t>
            </a:r>
            <a:r>
              <a:rPr lang="ru-RU" sz="3600" b="1" dirty="0" err="1" smtClean="0"/>
              <a:t>буллинг</a:t>
            </a:r>
            <a:r>
              <a:rPr lang="ru-RU" sz="3600" b="1" dirty="0" smtClean="0"/>
              <a:t> и </a:t>
            </a:r>
            <a:r>
              <a:rPr lang="ru-RU" sz="3600" b="1" dirty="0" err="1" smtClean="0"/>
              <a:t>кибербуллинг</a:t>
            </a:r>
            <a:r>
              <a:rPr lang="ru-RU" sz="3600" b="1" dirty="0" smtClean="0"/>
              <a:t> : результаты исследований и направления помощи  </a:t>
            </a:r>
            <a:r>
              <a:rPr lang="ru-RU" sz="3600" b="1" dirty="0"/>
              <a:t>и </a:t>
            </a:r>
            <a:br>
              <a:rPr lang="ru-RU" sz="3600" b="1" dirty="0"/>
            </a:br>
            <a:r>
              <a:rPr lang="ru-RU" sz="3600" b="1" dirty="0" smtClean="0"/>
              <a:t>профилактики</a:t>
            </a:r>
            <a:endParaRPr lang="ru-RU" sz="3600" b="1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2362200" y="3714750"/>
            <a:ext cx="6515100" cy="838200"/>
          </a:xfrm>
        </p:spPr>
        <p:txBody>
          <a:bodyPr>
            <a:normAutofit fontScale="25000" lnSpcReduction="20000"/>
          </a:bodyPr>
          <a:lstStyle/>
          <a:p>
            <a:pPr algn="r"/>
            <a:r>
              <a:rPr lang="ru-RU" sz="9600" b="1" dirty="0" smtClean="0"/>
              <a:t>Волкова Елена Николаевна, </a:t>
            </a:r>
          </a:p>
          <a:p>
            <a:pPr algn="r"/>
            <a:r>
              <a:rPr lang="ru-RU" sz="9600" b="1" dirty="0" smtClean="0"/>
              <a:t>доктор психологических наук, </a:t>
            </a:r>
          </a:p>
          <a:p>
            <a:pPr algn="r"/>
            <a:r>
              <a:rPr lang="ru-RU" sz="9600" b="1" dirty="0" smtClean="0"/>
              <a:t>профессор</a:t>
            </a:r>
          </a:p>
          <a:p>
            <a:pPr algn="r"/>
            <a:endParaRPr lang="ru-RU" sz="7000" dirty="0"/>
          </a:p>
          <a:p>
            <a:pPr algn="r"/>
            <a:endParaRPr lang="ru-RU" sz="7000" dirty="0" smtClean="0"/>
          </a:p>
          <a:p>
            <a:pPr algn="r"/>
            <a:r>
              <a:rPr lang="ru-RU" sz="8000" b="1" dirty="0" smtClean="0"/>
              <a:t>2019г</a:t>
            </a:r>
          </a:p>
          <a:p>
            <a:pPr algn="r"/>
            <a:endParaRPr lang="ru-RU" dirty="0"/>
          </a:p>
          <a:p>
            <a:pPr algn="r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 буллинга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8700" y="1140922"/>
            <a:ext cx="7200900" cy="325962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b="1" dirty="0" smtClean="0"/>
              <a:t>Буллинг – это неоднократное </a:t>
            </a:r>
            <a:r>
              <a:rPr lang="ru-RU" b="1" dirty="0"/>
              <a:t>умышленное нанесение вреда одним человеком или группой другому человеку, который в данной ситуации оказывается не способным себя защитить и лишен возможности её </a:t>
            </a:r>
            <a:r>
              <a:rPr lang="ru-RU" b="1" dirty="0" smtClean="0"/>
              <a:t>покинуть</a:t>
            </a:r>
            <a:r>
              <a:rPr lang="ru-RU" sz="3200" dirty="0"/>
              <a:t> </a:t>
            </a:r>
            <a:r>
              <a:rPr lang="ru-RU" sz="3200" dirty="0" smtClean="0"/>
              <a:t>(Волкова Е.Н., </a:t>
            </a:r>
            <a:r>
              <a:rPr lang="ru-RU" sz="3200" dirty="0" err="1" smtClean="0"/>
              <a:t>ВолковаИ.В</a:t>
            </a:r>
            <a:r>
              <a:rPr lang="ru-RU" sz="3200" dirty="0"/>
              <a:t>., 2017)</a:t>
            </a:r>
            <a:r>
              <a:rPr lang="ru-RU" b="1" dirty="0" smtClean="0"/>
              <a:t>.</a:t>
            </a:r>
            <a:r>
              <a:rPr lang="ru-RU" b="1" i="1" dirty="0" smtClean="0"/>
              <a:t> </a:t>
            </a:r>
            <a:endParaRPr lang="ru-RU" b="1" i="1" dirty="0"/>
          </a:p>
          <a:p>
            <a:pPr marL="0" indent="0" algn="just">
              <a:buNone/>
            </a:pPr>
            <a:r>
              <a:rPr lang="ru-RU" dirty="0" smtClean="0"/>
              <a:t>От ситуативной агрессии </a:t>
            </a:r>
            <a:r>
              <a:rPr lang="ru-RU" dirty="0" err="1" smtClean="0"/>
              <a:t>буллинг</a:t>
            </a:r>
            <a:r>
              <a:rPr lang="ru-RU" dirty="0" smtClean="0"/>
              <a:t> отличается </a:t>
            </a:r>
            <a:endParaRPr lang="en-US" dirty="0" smtClean="0"/>
          </a:p>
          <a:p>
            <a:pPr algn="just"/>
            <a:r>
              <a:rPr lang="ru-RU" dirty="0" smtClean="0"/>
              <a:t>Неоднократностью и периодичностью  </a:t>
            </a:r>
            <a:endParaRPr lang="en-US" dirty="0" smtClean="0"/>
          </a:p>
          <a:p>
            <a:pPr algn="just"/>
            <a:r>
              <a:rPr lang="ru-RU" dirty="0" smtClean="0"/>
              <a:t>Намеренностью унижений </a:t>
            </a:r>
            <a:endParaRPr lang="en-US" dirty="0" smtClean="0"/>
          </a:p>
          <a:p>
            <a:pPr algn="just"/>
            <a:r>
              <a:rPr lang="ru-RU" dirty="0" smtClean="0"/>
              <a:t>желанием обидчика доминировать, чтобы укрепить свое положение в группе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015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</a:t>
            </a:r>
            <a:r>
              <a:rPr lang="ru-RU" dirty="0" err="1" smtClean="0"/>
              <a:t>буллинга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428750"/>
            <a:ext cx="7200900" cy="3259628"/>
          </a:xfrm>
        </p:spPr>
        <p:txBody>
          <a:bodyPr>
            <a:normAutofit fontScale="85000" lnSpcReduction="10000"/>
          </a:bodyPr>
          <a:lstStyle/>
          <a:p>
            <a:pPr>
              <a:buFontTx/>
              <a:buChar char="+"/>
            </a:pPr>
            <a:r>
              <a:rPr lang="ru-RU" sz="3200" dirty="0"/>
              <a:t>Неоднократность и/или </a:t>
            </a:r>
            <a:r>
              <a:rPr lang="ru-RU" sz="3200" dirty="0" smtClean="0"/>
              <a:t>периодичность</a:t>
            </a:r>
          </a:p>
          <a:p>
            <a:pPr>
              <a:buFontTx/>
              <a:buChar char="+"/>
            </a:pPr>
            <a:r>
              <a:rPr lang="ru-RU" sz="3200" dirty="0" smtClean="0"/>
              <a:t>Умысел</a:t>
            </a:r>
          </a:p>
          <a:p>
            <a:pPr>
              <a:buFontTx/>
              <a:buChar char="+"/>
            </a:pPr>
            <a:r>
              <a:rPr lang="ru-RU" sz="3200" dirty="0"/>
              <a:t>Нанесение </a:t>
            </a:r>
            <a:r>
              <a:rPr lang="ru-RU" sz="3200" dirty="0" smtClean="0"/>
              <a:t>вреда( маркер- эмоциональные реакции)</a:t>
            </a:r>
          </a:p>
          <a:p>
            <a:pPr>
              <a:buFontTx/>
              <a:buChar char="+"/>
            </a:pPr>
            <a:r>
              <a:rPr lang="ru-RU" sz="3200" u="sng" dirty="0"/>
              <a:t>Злоупотребление силой или влиянием </a:t>
            </a:r>
            <a:r>
              <a:rPr lang="ru-RU" sz="3200" u="sng" dirty="0" smtClean="0"/>
              <a:t>( физическое и\или социальное превосходство – статус, размер группы и т.д.)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8247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</a:t>
            </a:r>
            <a:r>
              <a:rPr lang="ru-RU" dirty="0" err="1" smtClean="0"/>
              <a:t>кибербуллинг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8382000" cy="379094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Намеренное</a:t>
            </a:r>
            <a:r>
              <a:rPr lang="ru-RU" sz="2400" b="1" dirty="0">
                <a:solidFill>
                  <a:srgbClr val="FF0000"/>
                </a:solidFill>
              </a:rPr>
              <a:t>, опосредованное и агрессивное </a:t>
            </a:r>
            <a:r>
              <a:rPr lang="ru-RU" sz="2400" dirty="0"/>
              <a:t>действие либо поведение, которое осуществляется группой либо индивидом с применением информационных и коммуникативных технологий в качестве инструмента для нанесения вреда или дискомфорта другим </a:t>
            </a:r>
            <a:r>
              <a:rPr lang="ru-RU" sz="2400" dirty="0" smtClean="0"/>
              <a:t>(</a:t>
            </a:r>
            <a:r>
              <a:rPr lang="en-US" sz="2400" dirty="0" err="1" smtClean="0"/>
              <a:t>Marees</a:t>
            </a:r>
            <a:r>
              <a:rPr lang="en-US" sz="2400" dirty="0" smtClean="0"/>
              <a:t> </a:t>
            </a:r>
            <a:r>
              <a:rPr lang="en-US" sz="2400" dirty="0"/>
              <a:t>N., </a:t>
            </a:r>
            <a:r>
              <a:rPr lang="en-US" sz="2400" dirty="0" err="1"/>
              <a:t>Petermann</a:t>
            </a:r>
            <a:r>
              <a:rPr lang="en-US" sz="2400" dirty="0"/>
              <a:t> F. </a:t>
            </a:r>
            <a:r>
              <a:rPr lang="ru-RU" sz="2400" dirty="0" smtClean="0"/>
              <a:t>,</a:t>
            </a:r>
            <a:r>
              <a:rPr lang="en-US" sz="2400" dirty="0" smtClean="0"/>
              <a:t>2012</a:t>
            </a:r>
            <a:r>
              <a:rPr lang="en-US" sz="2400" dirty="0"/>
              <a:t>) </a:t>
            </a:r>
            <a:endParaRPr lang="ru-RU" sz="2400" dirty="0" smtClean="0"/>
          </a:p>
          <a:p>
            <a:r>
              <a:rPr lang="ru-RU" sz="2400" dirty="0" smtClean="0"/>
              <a:t>Основной </a:t>
            </a:r>
            <a:r>
              <a:rPr lang="ru-RU" sz="2400" dirty="0"/>
              <a:t>площадкой </a:t>
            </a:r>
            <a:r>
              <a:rPr lang="ru-RU" sz="2400" dirty="0" err="1"/>
              <a:t>кибербуллинга</a:t>
            </a:r>
            <a:r>
              <a:rPr lang="ru-RU" sz="2400" dirty="0"/>
              <a:t> являются </a:t>
            </a:r>
            <a:r>
              <a:rPr lang="ru-RU" sz="2400" b="1" dirty="0">
                <a:solidFill>
                  <a:srgbClr val="FF0000"/>
                </a:solidFill>
              </a:rPr>
              <a:t>социальные </a:t>
            </a:r>
            <a:r>
              <a:rPr lang="ru-RU" sz="2400" b="1" dirty="0" smtClean="0">
                <a:solidFill>
                  <a:srgbClr val="FF0000"/>
                </a:solidFill>
              </a:rPr>
              <a:t>сети</a:t>
            </a:r>
            <a:r>
              <a:rPr lang="ru-RU" sz="2400" dirty="0" smtClean="0"/>
              <a:t>(</a:t>
            </a:r>
            <a:r>
              <a:rPr lang="en-US" sz="2400" dirty="0" smtClean="0"/>
              <a:t>Brooks </a:t>
            </a:r>
            <a:r>
              <a:rPr lang="en-US" sz="2400" dirty="0"/>
              <a:t>S., Longstreet P. </a:t>
            </a:r>
            <a:r>
              <a:rPr lang="ru-RU" sz="2400" dirty="0"/>
              <a:t>7</a:t>
            </a:r>
            <a:r>
              <a:rPr lang="ru-RU" sz="2400" dirty="0" smtClean="0"/>
              <a:t>. ,2015)</a:t>
            </a:r>
            <a:r>
              <a:rPr lang="ru-RU" dirty="0"/>
              <a:t>	</a:t>
            </a:r>
            <a:endParaRPr lang="ru-RU" sz="2200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094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изучения буллинга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1371154"/>
            <a:ext cx="7981950" cy="341039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В </a:t>
            </a:r>
            <a:r>
              <a:rPr lang="en-US" dirty="0" smtClean="0"/>
              <a:t>XVI-XVII </a:t>
            </a:r>
            <a:r>
              <a:rPr lang="ru-RU" dirty="0" smtClean="0"/>
              <a:t>веке слово «</a:t>
            </a:r>
            <a:r>
              <a:rPr lang="en-US" dirty="0" smtClean="0"/>
              <a:t>bully</a:t>
            </a:r>
            <a:r>
              <a:rPr lang="ru-RU" dirty="0" smtClean="0"/>
              <a:t>»</a:t>
            </a:r>
            <a:r>
              <a:rPr lang="en-US" dirty="0" smtClean="0"/>
              <a:t> </a:t>
            </a:r>
            <a:r>
              <a:rPr lang="ru-RU" dirty="0" smtClean="0"/>
              <a:t>в английском имело положительную коннотацию, значение его могло варьировать от «</a:t>
            </a:r>
            <a:r>
              <a:rPr lang="ru-RU" i="1" dirty="0" smtClean="0"/>
              <a:t>славного малого</a:t>
            </a:r>
            <a:r>
              <a:rPr lang="ru-RU" dirty="0" smtClean="0"/>
              <a:t>» </a:t>
            </a:r>
            <a:r>
              <a:rPr lang="ru-RU" dirty="0"/>
              <a:t>до</a:t>
            </a:r>
            <a:r>
              <a:rPr lang="ru-RU" dirty="0" smtClean="0"/>
              <a:t> «</a:t>
            </a:r>
            <a:r>
              <a:rPr lang="ru-RU" i="1" dirty="0" smtClean="0"/>
              <a:t>забияки</a:t>
            </a:r>
            <a:r>
              <a:rPr lang="ru-RU" dirty="0" smtClean="0"/>
              <a:t>». В </a:t>
            </a:r>
            <a:r>
              <a:rPr lang="en-US" dirty="0" smtClean="0"/>
              <a:t>XVIII </a:t>
            </a:r>
            <a:r>
              <a:rPr lang="ru-RU" dirty="0" smtClean="0"/>
              <a:t>веке этим словом стали обозначать человека, который обижает слабых. </a:t>
            </a:r>
            <a:endParaRPr lang="en-US" dirty="0" smtClean="0"/>
          </a:p>
          <a:p>
            <a:pPr marL="0" indent="0" algn="just">
              <a:buNone/>
            </a:pPr>
            <a:r>
              <a:rPr lang="ru-RU" dirty="0" smtClean="0"/>
              <a:t>Семантически, </a:t>
            </a:r>
            <a:r>
              <a:rPr lang="en-US" dirty="0" smtClean="0"/>
              <a:t>bullying </a:t>
            </a:r>
            <a:r>
              <a:rPr lang="ru-RU" dirty="0" smtClean="0"/>
              <a:t>образовано от основы </a:t>
            </a:r>
            <a:r>
              <a:rPr lang="en-US" dirty="0" smtClean="0"/>
              <a:t>to bull, </a:t>
            </a:r>
            <a:r>
              <a:rPr lang="ru-RU" dirty="0" smtClean="0"/>
              <a:t>которая изначально имела значение «высмеивать, обманывать», а в конце </a:t>
            </a:r>
            <a:r>
              <a:rPr lang="en-US" dirty="0" smtClean="0"/>
              <a:t>XIX </a:t>
            </a:r>
            <a:r>
              <a:rPr lang="ru-RU" dirty="0" smtClean="0"/>
              <a:t>века получила значение «грубо толкать кого-нибудь»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860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История изучения </a:t>
            </a:r>
            <a:r>
              <a:rPr lang="ru-RU" dirty="0" err="1" smtClean="0"/>
              <a:t>буллинга</a:t>
            </a:r>
            <a:r>
              <a:rPr lang="ru-RU" dirty="0" smtClean="0"/>
              <a:t> и </a:t>
            </a:r>
            <a:r>
              <a:rPr lang="ru-RU" dirty="0" err="1" smtClean="0"/>
              <a:t>кибербуллинга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200151"/>
            <a:ext cx="8839200" cy="3943349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 </a:t>
            </a:r>
            <a:r>
              <a:rPr lang="ru-RU" dirty="0"/>
              <a:t>70-х годах </a:t>
            </a:r>
            <a:r>
              <a:rPr lang="ru-RU" dirty="0" smtClean="0"/>
              <a:t>норвежский ученый </a:t>
            </a:r>
            <a:r>
              <a:rPr lang="ru-RU" dirty="0"/>
              <a:t>Д. </a:t>
            </a:r>
            <a:r>
              <a:rPr lang="ru-RU" dirty="0" err="1" smtClean="0"/>
              <a:t>Олвеус</a:t>
            </a:r>
            <a:r>
              <a:rPr lang="ru-RU" dirty="0" smtClean="0"/>
              <a:t> стал изучать буллинг как отдельную проблему</a:t>
            </a:r>
          </a:p>
          <a:p>
            <a:r>
              <a:rPr lang="ru-RU" dirty="0" smtClean="0"/>
              <a:t>Рост исследований </a:t>
            </a:r>
            <a:r>
              <a:rPr lang="ru-RU" dirty="0" err="1" smtClean="0"/>
              <a:t>буллинга</a:t>
            </a:r>
            <a:r>
              <a:rPr lang="ru-RU" dirty="0" smtClean="0"/>
              <a:t> и </a:t>
            </a:r>
            <a:r>
              <a:rPr lang="ru-RU" dirty="0" err="1" smtClean="0"/>
              <a:t>кибербуллинга</a:t>
            </a:r>
            <a:r>
              <a:rPr lang="ru-RU" dirty="0" smtClean="0"/>
              <a:t> в западной науке (скандинавские страны, Великобритания, США): от единичных публикаций до официальных рекомендаций, специальных номеров журналов</a:t>
            </a:r>
          </a:p>
          <a:p>
            <a:r>
              <a:rPr lang="ru-RU" dirty="0" smtClean="0"/>
              <a:t>Активное изучение в России -  с 2000 г. (</a:t>
            </a:r>
            <a:r>
              <a:rPr lang="ru-RU" dirty="0" err="1" smtClean="0"/>
              <a:t>буллинг</a:t>
            </a:r>
            <a:r>
              <a:rPr lang="ru-RU" dirty="0" smtClean="0"/>
              <a:t>)- 2010г. (</a:t>
            </a:r>
            <a:r>
              <a:rPr lang="ru-RU" dirty="0" err="1" smtClean="0"/>
              <a:t>кибербуллинг</a:t>
            </a:r>
            <a:r>
              <a:rPr lang="ru-RU" dirty="0" smtClean="0"/>
              <a:t>)</a:t>
            </a:r>
            <a:endParaRPr lang="en-US" dirty="0" smtClean="0"/>
          </a:p>
          <a:p>
            <a:r>
              <a:rPr lang="en-US" dirty="0" err="1" smtClean="0"/>
              <a:t>Elibrary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</a:p>
          <a:p>
            <a:pPr lvl="1"/>
            <a:r>
              <a:rPr lang="ru-RU" dirty="0" smtClean="0"/>
              <a:t>«</a:t>
            </a:r>
            <a:r>
              <a:rPr lang="ru-RU" dirty="0" err="1"/>
              <a:t>буллинг</a:t>
            </a:r>
            <a:r>
              <a:rPr lang="ru-RU" dirty="0"/>
              <a:t>» 405 результатов </a:t>
            </a:r>
            <a:r>
              <a:rPr lang="en-US" dirty="0"/>
              <a:t>(</a:t>
            </a:r>
            <a:r>
              <a:rPr lang="ru-RU" dirty="0"/>
              <a:t>начало 2018</a:t>
            </a:r>
            <a:r>
              <a:rPr lang="en-US" dirty="0"/>
              <a:t>)</a:t>
            </a:r>
            <a:r>
              <a:rPr lang="ru-RU" dirty="0"/>
              <a:t>, 1985 (сейчас)</a:t>
            </a:r>
          </a:p>
          <a:p>
            <a:pPr lvl="1"/>
            <a:r>
              <a:rPr lang="ru-RU" dirty="0" smtClean="0"/>
              <a:t>«</a:t>
            </a:r>
            <a:r>
              <a:rPr lang="ru-RU" dirty="0" err="1" smtClean="0"/>
              <a:t>кибербуллинг</a:t>
            </a:r>
            <a:r>
              <a:rPr lang="ru-RU" dirty="0"/>
              <a:t>» </a:t>
            </a:r>
            <a:r>
              <a:rPr lang="en-US" dirty="0" smtClean="0"/>
              <a:t>1</a:t>
            </a:r>
            <a:r>
              <a:rPr lang="ru-RU" dirty="0" smtClean="0"/>
              <a:t>79 </a:t>
            </a:r>
            <a:r>
              <a:rPr lang="ru-RU" dirty="0"/>
              <a:t>результатов </a:t>
            </a:r>
            <a:endParaRPr lang="ru-RU" dirty="0" smtClean="0"/>
          </a:p>
          <a:p>
            <a:r>
              <a:rPr lang="en-US" dirty="0" err="1" smtClean="0"/>
              <a:t>Pubmed</a:t>
            </a:r>
            <a:r>
              <a:rPr lang="en-US" dirty="0" smtClean="0"/>
              <a:t>:</a:t>
            </a:r>
            <a:endParaRPr lang="ru-RU" dirty="0" smtClean="0"/>
          </a:p>
          <a:p>
            <a:pPr lvl="1"/>
            <a:r>
              <a:rPr lang="ru-RU" dirty="0" smtClean="0"/>
              <a:t>«</a:t>
            </a:r>
            <a:r>
              <a:rPr lang="en-US" dirty="0"/>
              <a:t>bullying</a:t>
            </a:r>
            <a:r>
              <a:rPr lang="ru-RU" dirty="0"/>
              <a:t>»</a:t>
            </a:r>
            <a:r>
              <a:rPr lang="en-US" dirty="0"/>
              <a:t> 5190 </a:t>
            </a:r>
            <a:r>
              <a:rPr lang="ru-RU" dirty="0"/>
              <a:t>результатов</a:t>
            </a:r>
            <a:r>
              <a:rPr lang="en-US" dirty="0"/>
              <a:t> (</a:t>
            </a:r>
            <a:r>
              <a:rPr lang="ru-RU" dirty="0"/>
              <a:t>начало 2018</a:t>
            </a:r>
            <a:r>
              <a:rPr lang="en-US" dirty="0"/>
              <a:t>)</a:t>
            </a:r>
            <a:r>
              <a:rPr lang="ru-RU" dirty="0"/>
              <a:t>, </a:t>
            </a:r>
            <a:r>
              <a:rPr lang="en-US" dirty="0"/>
              <a:t>5829</a:t>
            </a:r>
            <a:r>
              <a:rPr lang="ru-RU" dirty="0"/>
              <a:t> (сейчас)</a:t>
            </a:r>
          </a:p>
          <a:p>
            <a:pPr lvl="1"/>
            <a:r>
              <a:rPr lang="ru-RU" dirty="0"/>
              <a:t>«</a:t>
            </a:r>
            <a:r>
              <a:rPr lang="en-US" dirty="0"/>
              <a:t>cyberbullying</a:t>
            </a:r>
            <a:r>
              <a:rPr lang="ru-RU" dirty="0" smtClean="0"/>
              <a:t>»</a:t>
            </a:r>
            <a:r>
              <a:rPr lang="en-US" dirty="0" smtClean="0"/>
              <a:t> 866 </a:t>
            </a:r>
            <a:r>
              <a:rPr lang="ru-RU" dirty="0"/>
              <a:t>результатов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576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</a:t>
            </a:r>
            <a:r>
              <a:rPr lang="ru-RU" dirty="0" err="1" smtClean="0"/>
              <a:t>кибербуллинга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Информационно-технологический прогресс + коммуникативные технологии</a:t>
            </a:r>
          </a:p>
          <a:p>
            <a:r>
              <a:rPr lang="ru-RU" dirty="0" smtClean="0"/>
              <a:t>В </a:t>
            </a:r>
            <a:r>
              <a:rPr lang="ru-RU" dirty="0"/>
              <a:t>1997 году был зарегистрирован 1 млн пользователей Интернета, в 2000 году – 50 млн. </a:t>
            </a:r>
            <a:endParaRPr lang="ru-RU" dirty="0" smtClean="0"/>
          </a:p>
          <a:p>
            <a:r>
              <a:rPr lang="ru-RU" dirty="0" smtClean="0"/>
              <a:t>Массовое </a:t>
            </a:r>
            <a:r>
              <a:rPr lang="ru-RU" dirty="0"/>
              <a:t>распространение Интернета в мире и в том числе в России произошло в 2010 году – 1,5 млрд пользователей по всему миру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 Сегодня не менее 2,5 млрд </a:t>
            </a:r>
            <a:r>
              <a:rPr lang="ru-RU" dirty="0"/>
              <a:t>ч</a:t>
            </a:r>
            <a:r>
              <a:rPr lang="ru-RU" dirty="0" smtClean="0"/>
              <a:t>еловек используют социальные сети как площадку общения</a:t>
            </a:r>
            <a:endParaRPr lang="ru-RU" dirty="0"/>
          </a:p>
        </p:txBody>
      </p:sp>
      <p:pic>
        <p:nvPicPr>
          <p:cNvPr id="4" name="Рисунок 3" descr="https://www.web-canape.ru/files/design/logo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342665"/>
            <a:ext cx="1674812" cy="474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2250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Кибербуллинг</a:t>
            </a:r>
            <a:r>
              <a:rPr lang="ru-RU" dirty="0" smtClean="0"/>
              <a:t> в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Совместное исследование </a:t>
            </a:r>
            <a:r>
              <a:rPr lang="ru-RU" b="1" dirty="0" err="1"/>
              <a:t>Google</a:t>
            </a:r>
            <a:r>
              <a:rPr lang="ru-RU" b="1" dirty="0"/>
              <a:t> и Ipsos1 (</a:t>
            </a:r>
            <a:r>
              <a:rPr lang="ru-RU" b="1" dirty="0" smtClean="0"/>
              <a:t>2017):</a:t>
            </a:r>
          </a:p>
          <a:p>
            <a:r>
              <a:rPr lang="ru-RU" dirty="0" smtClean="0"/>
              <a:t> </a:t>
            </a:r>
            <a:r>
              <a:rPr lang="ru-RU" dirty="0"/>
              <a:t>ежедневно используют интернет 65% </a:t>
            </a:r>
            <a:r>
              <a:rPr lang="ru-RU" dirty="0" smtClean="0"/>
              <a:t>россиян; </a:t>
            </a:r>
          </a:p>
          <a:p>
            <a:r>
              <a:rPr lang="ru-RU" dirty="0" smtClean="0"/>
              <a:t>в </a:t>
            </a:r>
            <a:r>
              <a:rPr lang="ru-RU" dirty="0"/>
              <a:t>возрастной группе 13—24 лет </a:t>
            </a:r>
            <a:r>
              <a:rPr lang="ru-RU" dirty="0" smtClean="0"/>
              <a:t>98%; </a:t>
            </a:r>
          </a:p>
          <a:p>
            <a:r>
              <a:rPr lang="ru-RU" dirty="0" smtClean="0"/>
              <a:t>наиболее </a:t>
            </a:r>
            <a:r>
              <a:rPr lang="ru-RU" dirty="0"/>
              <a:t>посещаемые </a:t>
            </a:r>
            <a:r>
              <a:rPr lang="ru-RU" dirty="0" smtClean="0"/>
              <a:t>ресурсы </a:t>
            </a:r>
            <a:r>
              <a:rPr lang="ru-RU" dirty="0"/>
              <a:t>— страницы и приложения социальных сетей, игры и онлайн-игры, а также размещенный в интернете </a:t>
            </a:r>
            <a:r>
              <a:rPr lang="ru-RU" dirty="0" err="1"/>
              <a:t>видеоконтент</a:t>
            </a:r>
            <a:r>
              <a:rPr lang="ru-RU" dirty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2013 г. </a:t>
            </a:r>
            <a:r>
              <a:rPr lang="ru-RU" dirty="0" smtClean="0"/>
              <a:t>- </a:t>
            </a:r>
            <a:r>
              <a:rPr lang="ru-RU" b="1" dirty="0" smtClean="0"/>
              <a:t>89</a:t>
            </a:r>
            <a:r>
              <a:rPr lang="ru-RU" b="1" dirty="0"/>
              <a:t>% российских подростков </a:t>
            </a:r>
            <a:r>
              <a:rPr lang="ru-RU" dirty="0"/>
              <a:t>пользовались интернетом </a:t>
            </a:r>
            <a:r>
              <a:rPr lang="ru-RU" dirty="0" smtClean="0"/>
              <a:t>ежедневно (</a:t>
            </a:r>
            <a:r>
              <a:rPr lang="ru-RU" i="1" dirty="0" smtClean="0"/>
              <a:t>Солдатова </a:t>
            </a:r>
            <a:r>
              <a:rPr lang="ru-RU" i="1" dirty="0"/>
              <a:t>Г.У., </a:t>
            </a:r>
            <a:r>
              <a:rPr lang="ru-RU" i="1" dirty="0" err="1"/>
              <a:t>Нестик</a:t>
            </a:r>
            <a:r>
              <a:rPr lang="ru-RU" i="1" dirty="0"/>
              <a:t> Т.А., Рассказова Е.И., Зотова Е.Ю</a:t>
            </a:r>
            <a:r>
              <a:rPr lang="ru-RU" i="1" dirty="0" smtClean="0"/>
              <a:t>..</a:t>
            </a:r>
            <a:r>
              <a:rPr lang="ru-RU" dirty="0" smtClean="0"/>
              <a:t>, 2013)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30853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705600" y="2647950"/>
            <a:ext cx="3276600" cy="625475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Площадки подросткового</a:t>
            </a:r>
            <a:br>
              <a:rPr lang="ru-RU" sz="2800" b="1" dirty="0" smtClean="0"/>
            </a:br>
            <a:r>
              <a:rPr lang="ru-RU" sz="2800" b="1" dirty="0" err="1" smtClean="0"/>
              <a:t>кибербуллинга</a:t>
            </a:r>
            <a:r>
              <a:rPr lang="ru-RU" sz="2800" b="1" dirty="0" smtClean="0"/>
              <a:t> </a:t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1800" dirty="0" smtClean="0"/>
              <a:t>(</a:t>
            </a:r>
            <a:r>
              <a:rPr lang="ru-RU" sz="1800" dirty="0" err="1"/>
              <a:t>Хломов</a:t>
            </a:r>
            <a:r>
              <a:rPr lang="ru-RU" sz="1800" dirty="0"/>
              <a:t> К. Д.,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Давыдов </a:t>
            </a:r>
            <a:r>
              <a:rPr lang="ru-RU" sz="1800" dirty="0"/>
              <a:t>Д. Г., </a:t>
            </a:r>
            <a:br>
              <a:rPr lang="ru-RU" sz="1800" dirty="0"/>
            </a:br>
            <a:r>
              <a:rPr lang="ru-RU" sz="1800" dirty="0" err="1"/>
              <a:t>Бочавер</a:t>
            </a:r>
            <a:r>
              <a:rPr lang="ru-RU" sz="1800" dirty="0"/>
              <a:t> А. А., 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2019</a:t>
            </a:r>
            <a:r>
              <a:rPr lang="ru-RU" sz="1800" dirty="0"/>
              <a:t>)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76200" y="0"/>
            <a:ext cx="651401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4169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0343" y="226559"/>
            <a:ext cx="7200900" cy="11144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Формы  </a:t>
            </a:r>
            <a:r>
              <a:rPr lang="ru-RU" dirty="0" err="1" smtClean="0"/>
              <a:t>буллинга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948139"/>
              </p:ext>
            </p:extLst>
          </p:nvPr>
        </p:nvGraphicFramePr>
        <p:xfrm>
          <a:off x="457202" y="1126671"/>
          <a:ext cx="8381997" cy="3722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49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27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6428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Непосредственный</a:t>
                      </a:r>
                      <a:endParaRPr lang="ru-RU" sz="15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Косвенный</a:t>
                      </a:r>
                      <a:endParaRPr lang="ru-RU" sz="1500" dirty="0"/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298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Физический</a:t>
                      </a:r>
                      <a:endParaRPr lang="ru-RU" sz="2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Нанесение физических повреждений жертве</a:t>
                      </a:r>
                      <a:endParaRPr lang="ru-RU" sz="2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Воровство</a:t>
                      </a:r>
                    </a:p>
                    <a:p>
                      <a:r>
                        <a:rPr lang="ru-RU" sz="2000" dirty="0" smtClean="0"/>
                        <a:t>Порча</a:t>
                      </a:r>
                      <a:r>
                        <a:rPr lang="ru-RU" sz="2000" baseline="0" dirty="0" smtClean="0"/>
                        <a:t> имущества</a:t>
                      </a:r>
                      <a:endParaRPr lang="ru-RU" sz="2000" dirty="0"/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298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Вербальный</a:t>
                      </a:r>
                      <a:endParaRPr lang="ru-RU" sz="2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Запугивание,</a:t>
                      </a:r>
                      <a:r>
                        <a:rPr lang="ru-RU" sz="2000" baseline="0" dirty="0" smtClean="0"/>
                        <a:t> унижение, высмеивание в лицо</a:t>
                      </a:r>
                      <a:endParaRPr lang="ru-RU" sz="2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Распускание слухов, высмеивание за спиной</a:t>
                      </a:r>
                      <a:endParaRPr lang="ru-RU" sz="2000" dirty="0"/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018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Социальный</a:t>
                      </a:r>
                      <a:endParaRPr lang="ru-RU" sz="2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Исключение из группы</a:t>
                      </a:r>
                      <a:endParaRPr lang="ru-RU" sz="20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Клевета с целью принизить социальный статус жертвы и повысить свой</a:t>
                      </a:r>
                    </a:p>
                    <a:p>
                      <a:endParaRPr lang="ru-RU" sz="2000" dirty="0"/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359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" y="118110"/>
            <a:ext cx="8991600" cy="10058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Формы </a:t>
            </a:r>
            <a:r>
              <a:rPr lang="ru-RU" dirty="0" err="1" smtClean="0"/>
              <a:t>кибербуллинга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sz="2700" dirty="0" smtClean="0"/>
              <a:t>Kowalski </a:t>
            </a:r>
            <a:r>
              <a:rPr lang="en-US" sz="2700" dirty="0"/>
              <a:t>R.M</a:t>
            </a:r>
            <a:r>
              <a:rPr lang="en-US" sz="2700" dirty="0" smtClean="0"/>
              <a:t>.</a:t>
            </a:r>
            <a:r>
              <a:rPr lang="ru-RU" sz="2700" dirty="0" smtClean="0"/>
              <a:t> </a:t>
            </a:r>
            <a:r>
              <a:rPr lang="en-US" sz="2700" dirty="0" smtClean="0"/>
              <a:t>and all, 2014)</a:t>
            </a:r>
            <a:endParaRPr lang="ru-RU" sz="27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1809750"/>
            <a:ext cx="3810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/>
              <a:t>Перепалки </a:t>
            </a: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smtClean="0"/>
              <a:t>Нападки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smtClean="0"/>
              <a:t>Клевета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smtClean="0"/>
              <a:t>Самозванство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smtClean="0"/>
              <a:t>Надувательство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00600" y="1834500"/>
            <a:ext cx="4038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smtClean="0"/>
              <a:t>Отчуждение </a:t>
            </a:r>
            <a:r>
              <a:rPr lang="ru-RU" sz="2800" b="1" dirty="0"/>
              <a:t>(</a:t>
            </a:r>
            <a:r>
              <a:rPr lang="ru-RU" sz="2800" b="1" dirty="0" smtClean="0"/>
              <a:t>изоляция)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err="1" smtClean="0"/>
              <a:t>Киберпреследование</a:t>
            </a:r>
            <a:endParaRPr lang="ru-RU" sz="28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err="1" smtClean="0"/>
              <a:t>Хеппислепинг</a:t>
            </a:r>
            <a:r>
              <a:rPr lang="ru-RU" sz="2800" b="1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 err="1" smtClean="0"/>
              <a:t>Секстинг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402856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600" y="1657350"/>
            <a:ext cx="9144000" cy="4774066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Изменения социальной ситуации </a:t>
            </a:r>
            <a:r>
              <a:rPr lang="ru-RU" sz="2000" smtClean="0"/>
              <a:t>развития современного </a:t>
            </a:r>
            <a:r>
              <a:rPr lang="ru-RU" sz="2000" dirty="0" smtClean="0"/>
              <a:t>подростка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err="1" smtClean="0"/>
              <a:t>Кибербуллинг</a:t>
            </a:r>
            <a:r>
              <a:rPr lang="ru-RU" sz="2000" dirty="0" smtClean="0"/>
              <a:t> и </a:t>
            </a:r>
            <a:r>
              <a:rPr lang="ru-RU" sz="2000" dirty="0" err="1" smtClean="0"/>
              <a:t>буллинг</a:t>
            </a:r>
            <a:r>
              <a:rPr lang="ru-RU" sz="2000" dirty="0" smtClean="0"/>
              <a:t>: взаимная связь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Ролевая структура </a:t>
            </a:r>
            <a:r>
              <a:rPr lang="ru-RU" sz="2000" dirty="0" err="1" smtClean="0"/>
              <a:t>буллинга</a:t>
            </a:r>
            <a:r>
              <a:rPr lang="ru-RU" sz="2000" dirty="0" smtClean="0"/>
              <a:t> и </a:t>
            </a:r>
            <a:r>
              <a:rPr lang="ru-RU" sz="2000" dirty="0" err="1" smtClean="0"/>
              <a:t>кибербуллинга</a:t>
            </a:r>
            <a:endParaRPr lang="ru-RU" sz="2000" dirty="0"/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Распространенность подросткового </a:t>
            </a:r>
            <a:r>
              <a:rPr lang="ru-RU" sz="2000" dirty="0" err="1" smtClean="0"/>
              <a:t>кибербуллинга</a:t>
            </a:r>
            <a:endParaRPr lang="ru-RU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Результаты эмпирических исследований личностных особенностей  участников подросткового </a:t>
            </a:r>
            <a:r>
              <a:rPr lang="ru-RU" sz="2000" dirty="0" err="1" smtClean="0"/>
              <a:t>буллинга</a:t>
            </a:r>
            <a:r>
              <a:rPr lang="ru-RU" sz="2000" dirty="0" smtClean="0"/>
              <a:t> и </a:t>
            </a:r>
            <a:r>
              <a:rPr lang="ru-RU" sz="2000" dirty="0" err="1" smtClean="0"/>
              <a:t>кибербуллинга</a:t>
            </a:r>
            <a:endParaRPr lang="ru-RU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000" dirty="0" smtClean="0"/>
              <a:t>Основные принципы профилактической работы </a:t>
            </a:r>
            <a:r>
              <a:rPr lang="ru-RU" sz="2000" dirty="0"/>
              <a:t>и организации помощи</a:t>
            </a:r>
            <a:endParaRPr lang="ru-RU" sz="2000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92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18110"/>
            <a:ext cx="9220200" cy="100584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Отличительные особенности </a:t>
            </a:r>
            <a:r>
              <a:rPr lang="ru-RU" sz="3600" b="1" dirty="0" err="1" smtClean="0"/>
              <a:t>кибербуллинга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/>
            <a:r>
              <a:rPr lang="ru-RU" b="1" dirty="0" smtClean="0"/>
              <a:t>Анонимность/</a:t>
            </a:r>
            <a:r>
              <a:rPr lang="ru-RU" b="1" dirty="0" err="1" smtClean="0"/>
              <a:t>псевдоанонимность</a:t>
            </a:r>
            <a:endParaRPr lang="ru-RU" b="1" dirty="0"/>
          </a:p>
          <a:p>
            <a:pPr lvl="0" fontAlgn="base"/>
            <a:r>
              <a:rPr lang="ru-RU" b="1" dirty="0" smtClean="0"/>
              <a:t>Растормаживание</a:t>
            </a:r>
            <a:endParaRPr lang="ru-RU" b="1" dirty="0"/>
          </a:p>
          <a:p>
            <a:pPr lvl="0" fontAlgn="base"/>
            <a:r>
              <a:rPr lang="ru-RU" b="1" dirty="0" err="1" smtClean="0"/>
              <a:t>Деиндивидуализация</a:t>
            </a:r>
            <a:r>
              <a:rPr lang="ru-RU" b="1" dirty="0"/>
              <a:t> </a:t>
            </a:r>
          </a:p>
          <a:p>
            <a:pPr lvl="0" fontAlgn="base"/>
            <a:r>
              <a:rPr lang="ru-RU" b="1" dirty="0" smtClean="0"/>
              <a:t>Отсутствие </a:t>
            </a:r>
            <a:r>
              <a:rPr lang="ru-RU" b="1" dirty="0"/>
              <a:t>контроля</a:t>
            </a:r>
          </a:p>
          <a:p>
            <a:pPr lvl="0" fontAlgn="base"/>
            <a:r>
              <a:rPr lang="ru-RU" b="1" dirty="0" smtClean="0"/>
              <a:t>“</a:t>
            </a:r>
            <a:r>
              <a:rPr lang="ru-RU" b="1" dirty="0"/>
              <a:t>Вирусная” природа</a:t>
            </a:r>
          </a:p>
          <a:p>
            <a:pPr lvl="0" fontAlgn="base"/>
            <a:r>
              <a:rPr lang="ru-RU" b="1" dirty="0" smtClean="0"/>
              <a:t>Неограниченный риск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340199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4896" y="2266950"/>
            <a:ext cx="8153400" cy="1005840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ru-RU" sz="4400" b="1" dirty="0"/>
              <a:t>Распространенность подросткового </a:t>
            </a:r>
            <a:r>
              <a:rPr lang="ru-RU" sz="4400" b="1" dirty="0" err="1"/>
              <a:t>кибербуллинга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8261437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изучения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02100"/>
            <a:ext cx="3352800" cy="34290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300" b="1" dirty="0" err="1" smtClean="0">
                <a:solidFill>
                  <a:srgbClr val="FF0000"/>
                </a:solidFill>
              </a:rPr>
              <a:t>Буллинг</a:t>
            </a:r>
            <a:endParaRPr lang="ru-RU" sz="33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Опросники: </a:t>
            </a:r>
          </a:p>
          <a:p>
            <a:r>
              <a:rPr lang="en-US" dirty="0" err="1" smtClean="0"/>
              <a:t>Olweus</a:t>
            </a:r>
            <a:r>
              <a:rPr lang="en-US" dirty="0" smtClean="0"/>
              <a:t> Bully/Victim Questionnaire </a:t>
            </a:r>
            <a:endParaRPr lang="ru-RU" dirty="0" smtClean="0"/>
          </a:p>
          <a:p>
            <a:r>
              <a:rPr lang="en-US" dirty="0" smtClean="0">
                <a:hlinkClick r:id="rId2"/>
              </a:rPr>
              <a:t>Bullying </a:t>
            </a:r>
            <a:r>
              <a:rPr lang="en-US" dirty="0">
                <a:hlinkClick r:id="rId2"/>
              </a:rPr>
              <a:t>prevalence </a:t>
            </a:r>
            <a:r>
              <a:rPr lang="en-US" dirty="0" smtClean="0">
                <a:hlinkClick r:id="rId2"/>
              </a:rPr>
              <a:t>questionnaire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California </a:t>
            </a:r>
            <a:r>
              <a:rPr lang="en-US" dirty="0">
                <a:hlinkClick r:id="rId3"/>
              </a:rPr>
              <a:t>bullying victimization </a:t>
            </a:r>
            <a:r>
              <a:rPr lang="en-US" dirty="0" smtClean="0">
                <a:hlinkClick r:id="rId3"/>
              </a:rPr>
              <a:t>scale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Bullying </a:t>
            </a:r>
            <a:r>
              <a:rPr lang="en-US" dirty="0">
                <a:hlinkClick r:id="rId4"/>
              </a:rPr>
              <a:t>participants behavior </a:t>
            </a:r>
            <a:r>
              <a:rPr lang="en-US" dirty="0" smtClean="0">
                <a:hlinkClick r:id="rId4"/>
              </a:rPr>
              <a:t>questionnaire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Интервью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Case study</a:t>
            </a:r>
            <a:endParaRPr lang="ru-RU" dirty="0" smtClean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114800" y="1504950"/>
            <a:ext cx="4809000" cy="2743200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lang="ru-RU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lang="ru-RU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lang="ru-RU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lang="ru-RU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lang="ru-RU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None/>
              <a:defRPr kumimoji="0" lang="ru-RU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lang="ru-RU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lang="ru-RU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lang="ru-RU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"/>
              <a:buNone/>
            </a:pPr>
            <a:r>
              <a:rPr lang="ru-RU" sz="3300" b="1" dirty="0" err="1" smtClean="0">
                <a:solidFill>
                  <a:srgbClr val="FF0000"/>
                </a:solidFill>
              </a:rPr>
              <a:t>Кибербуллинг</a:t>
            </a:r>
            <a:endParaRPr lang="ru-RU" sz="3300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57% зарубежных исследований, авторы используют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авторские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анкеты (очно, при личной встрече, и заочно,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онлайн)</a:t>
            </a:r>
            <a:endParaRPr lang="en-US" dirty="0" smtClean="0"/>
          </a:p>
          <a:p>
            <a:r>
              <a:rPr lang="ru-RU" dirty="0"/>
              <a:t>26% исследований </a:t>
            </a:r>
            <a:r>
              <a:rPr lang="ru-RU" dirty="0" smtClean="0"/>
              <a:t>- интервью </a:t>
            </a:r>
            <a:r>
              <a:rPr lang="ru-RU" dirty="0"/>
              <a:t>(очное, при личной встрече, и заочное, через телефонные </a:t>
            </a:r>
            <a:r>
              <a:rPr lang="ru-RU" dirty="0" smtClean="0"/>
              <a:t>звонки</a:t>
            </a:r>
          </a:p>
          <a:p>
            <a:r>
              <a:rPr lang="ru-RU" dirty="0" smtClean="0"/>
              <a:t>  </a:t>
            </a:r>
            <a:r>
              <a:rPr lang="ru-RU" dirty="0"/>
              <a:t>4% исследований </a:t>
            </a:r>
            <a:r>
              <a:rPr lang="ru-RU" dirty="0" smtClean="0"/>
              <a:t>- моделирования </a:t>
            </a:r>
            <a:r>
              <a:rPr lang="ru-RU" dirty="0"/>
              <a:t>ситуации </a:t>
            </a:r>
            <a:r>
              <a:rPr lang="ru-RU" dirty="0" err="1"/>
              <a:t>кибербуллинга</a:t>
            </a:r>
            <a:r>
              <a:rPr lang="ru-RU" dirty="0"/>
              <a:t> через социальные сети, где респондент становится свидетелем </a:t>
            </a:r>
            <a:r>
              <a:rPr lang="ru-RU" dirty="0" smtClean="0"/>
              <a:t>травли</a:t>
            </a:r>
          </a:p>
          <a:p>
            <a:r>
              <a:rPr lang="ru-RU" dirty="0" smtClean="0"/>
              <a:t>13</a:t>
            </a:r>
            <a:r>
              <a:rPr lang="ru-RU" dirty="0"/>
              <a:t>% исследований </a:t>
            </a:r>
            <a:r>
              <a:rPr lang="ru-RU" dirty="0" smtClean="0"/>
              <a:t>- стандартизированные методики</a:t>
            </a:r>
          </a:p>
          <a:p>
            <a:endParaRPr lang="ru-RU" dirty="0"/>
          </a:p>
          <a:p>
            <a:endParaRPr lang="en-US" dirty="0" smtClean="0"/>
          </a:p>
        </p:txBody>
      </p:sp>
      <p:sp>
        <p:nvSpPr>
          <p:cNvPr id="5" name="Стрелка вниз 4"/>
          <p:cNvSpPr/>
          <p:nvPr/>
        </p:nvSpPr>
        <p:spPr>
          <a:xfrm>
            <a:off x="76200" y="1502100"/>
            <a:ext cx="304800" cy="3429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0800000">
            <a:off x="3810000" y="1581150"/>
            <a:ext cx="228600" cy="2286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886200" y="4007770"/>
            <a:ext cx="5037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«</a:t>
            </a:r>
            <a:r>
              <a:rPr lang="ru-RU" b="1" dirty="0" err="1">
                <a:solidFill>
                  <a:srgbClr val="FF0000"/>
                </a:solidFill>
              </a:rPr>
              <a:t>Cyberbullying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and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Online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Aggression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Survey</a:t>
            </a:r>
            <a:r>
              <a:rPr lang="ru-RU" b="1" dirty="0">
                <a:solidFill>
                  <a:srgbClr val="FF0000"/>
                </a:solidFill>
              </a:rPr>
              <a:t>» (Исследование </a:t>
            </a:r>
            <a:r>
              <a:rPr lang="ru-RU" b="1" dirty="0" err="1">
                <a:solidFill>
                  <a:srgbClr val="FF0000"/>
                </a:solidFill>
              </a:rPr>
              <a:t>кибербуллинга</a:t>
            </a:r>
            <a:r>
              <a:rPr lang="ru-RU" b="1" dirty="0">
                <a:solidFill>
                  <a:srgbClr val="FF0000"/>
                </a:solidFill>
              </a:rPr>
              <a:t> и агрессии в интернете) S. </a:t>
            </a:r>
            <a:r>
              <a:rPr lang="ru-RU" b="1" dirty="0" err="1">
                <a:solidFill>
                  <a:srgbClr val="FF0000"/>
                </a:solidFill>
              </a:rPr>
              <a:t>Hinduja</a:t>
            </a:r>
            <a:r>
              <a:rPr lang="ru-RU" b="1" dirty="0">
                <a:solidFill>
                  <a:srgbClr val="FF0000"/>
                </a:solidFill>
              </a:rPr>
              <a:t>, J.W. </a:t>
            </a:r>
            <a:r>
              <a:rPr lang="ru-RU" b="1" dirty="0" err="1">
                <a:solidFill>
                  <a:srgbClr val="FF0000"/>
                </a:solidFill>
              </a:rPr>
              <a:t>Patchin</a:t>
            </a:r>
            <a:r>
              <a:rPr lang="ru-RU" b="1" dirty="0">
                <a:solidFill>
                  <a:srgbClr val="FF0000"/>
                </a:solidFill>
              </a:rPr>
              <a:t> (2009).</a:t>
            </a:r>
          </a:p>
        </p:txBody>
      </p:sp>
    </p:spTree>
    <p:extLst>
      <p:ext uri="{BB962C8B-B14F-4D97-AF65-F5344CB8AC3E}">
        <p14:creationId xmlns:p14="http://schemas.microsoft.com/office/powerpoint/2010/main" val="409340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-95250"/>
            <a:ext cx="8610600" cy="541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57391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"/>
            <a:ext cx="9144000" cy="506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86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93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209800" y="2038350"/>
            <a:ext cx="8153400" cy="1005840"/>
          </a:xfrm>
        </p:spPr>
        <p:txBody>
          <a:bodyPr/>
          <a:lstStyle/>
          <a:p>
            <a:r>
              <a:rPr lang="ru-RU" dirty="0" smtClean="0"/>
              <a:t>Ролевая структура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24150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95"/>
            <a:ext cx="7200900" cy="11144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Роли в подростковом </a:t>
            </a:r>
            <a:r>
              <a:rPr lang="ru-RU" dirty="0" err="1" smtClean="0"/>
              <a:t>буллинге</a:t>
            </a:r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5715000" y="1581150"/>
            <a:ext cx="2215243" cy="1403009"/>
            <a:chOff x="1351188" y="1239914"/>
            <a:chExt cx="2215243" cy="1870678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632857" y="1951263"/>
              <a:ext cx="775608" cy="1159329"/>
              <a:chOff x="1698171" y="3233057"/>
              <a:chExt cx="775608" cy="1159329"/>
            </a:xfrm>
          </p:grpSpPr>
          <p:sp>
            <p:nvSpPr>
              <p:cNvPr id="6" name="Равнобедренный треугольник 5"/>
              <p:cNvSpPr/>
              <p:nvPr/>
            </p:nvSpPr>
            <p:spPr>
              <a:xfrm>
                <a:off x="1698171" y="3690258"/>
                <a:ext cx="775608" cy="702128"/>
              </a:xfrm>
              <a:prstGeom prst="triangle">
                <a:avLst/>
              </a:prstGeom>
              <a:solidFill>
                <a:srgbClr val="A9176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Овал 6"/>
              <p:cNvSpPr/>
              <p:nvPr/>
            </p:nvSpPr>
            <p:spPr>
              <a:xfrm>
                <a:off x="1832882" y="3233057"/>
                <a:ext cx="506185" cy="457200"/>
              </a:xfrm>
              <a:prstGeom prst="ellipse">
                <a:avLst/>
              </a:prstGeom>
              <a:solidFill>
                <a:srgbClr val="A9176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351188" y="1239914"/>
              <a:ext cx="2215243" cy="6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Помощники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85800" y="1200150"/>
            <a:ext cx="1738993" cy="1403009"/>
            <a:chOff x="1351188" y="1239914"/>
            <a:chExt cx="1738993" cy="1870678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1632857" y="1951263"/>
              <a:ext cx="775608" cy="1159329"/>
              <a:chOff x="1698171" y="3233057"/>
              <a:chExt cx="775608" cy="1159329"/>
            </a:xfrm>
          </p:grpSpPr>
          <p:sp>
            <p:nvSpPr>
              <p:cNvPr id="13" name="Равнобедренный треугольник 12"/>
              <p:cNvSpPr/>
              <p:nvPr/>
            </p:nvSpPr>
            <p:spPr>
              <a:xfrm>
                <a:off x="1698171" y="3690258"/>
                <a:ext cx="775608" cy="702128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1832882" y="3233057"/>
                <a:ext cx="506185" cy="457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1351188" y="1239914"/>
              <a:ext cx="1738993" cy="6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Жертвы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3927023" y="1657349"/>
            <a:ext cx="1738993" cy="1643042"/>
            <a:chOff x="1351188" y="919870"/>
            <a:chExt cx="1738993" cy="2190722"/>
          </a:xfrm>
        </p:grpSpPr>
        <p:grpSp>
          <p:nvGrpSpPr>
            <p:cNvPr id="16" name="Группа 15"/>
            <p:cNvGrpSpPr/>
            <p:nvPr/>
          </p:nvGrpSpPr>
          <p:grpSpPr>
            <a:xfrm>
              <a:off x="1632857" y="1951263"/>
              <a:ext cx="775608" cy="1159329"/>
              <a:chOff x="1698171" y="3233057"/>
              <a:chExt cx="775608" cy="1159329"/>
            </a:xfrm>
          </p:grpSpPr>
          <p:sp>
            <p:nvSpPr>
              <p:cNvPr id="18" name="Равнобедренный треугольник 17"/>
              <p:cNvSpPr/>
              <p:nvPr/>
            </p:nvSpPr>
            <p:spPr>
              <a:xfrm>
                <a:off x="1698171" y="3690258"/>
                <a:ext cx="775608" cy="702128"/>
              </a:xfrm>
              <a:prstGeom prst="triangl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Овал 18"/>
              <p:cNvSpPr/>
              <p:nvPr/>
            </p:nvSpPr>
            <p:spPr>
              <a:xfrm>
                <a:off x="1832882" y="3233057"/>
                <a:ext cx="506185" cy="457200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1351188" y="919870"/>
              <a:ext cx="1738993" cy="1272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Обидчики-жертвы</a:t>
              </a: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1981200" y="1581150"/>
            <a:ext cx="1898196" cy="1403009"/>
            <a:chOff x="1351188" y="1239914"/>
            <a:chExt cx="1898196" cy="1870678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1632857" y="1951263"/>
              <a:ext cx="775608" cy="1159329"/>
              <a:chOff x="1698171" y="3233057"/>
              <a:chExt cx="775608" cy="1159329"/>
            </a:xfrm>
          </p:grpSpPr>
          <p:sp>
            <p:nvSpPr>
              <p:cNvPr id="23" name="Равнобедренный треугольник 22"/>
              <p:cNvSpPr/>
              <p:nvPr/>
            </p:nvSpPr>
            <p:spPr>
              <a:xfrm>
                <a:off x="1698171" y="3690258"/>
                <a:ext cx="775608" cy="702128"/>
              </a:xfrm>
              <a:prstGeom prst="triangl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1832882" y="3233057"/>
                <a:ext cx="506185" cy="457200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1351188" y="1239914"/>
              <a:ext cx="1898196" cy="6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Защитники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7405007" y="1200150"/>
            <a:ext cx="1738993" cy="1403009"/>
            <a:chOff x="1351188" y="1239914"/>
            <a:chExt cx="1738993" cy="1870678"/>
          </a:xfrm>
        </p:grpSpPr>
        <p:grpSp>
          <p:nvGrpSpPr>
            <p:cNvPr id="26" name="Группа 25"/>
            <p:cNvGrpSpPr/>
            <p:nvPr/>
          </p:nvGrpSpPr>
          <p:grpSpPr>
            <a:xfrm>
              <a:off x="1632857" y="1951263"/>
              <a:ext cx="775608" cy="1159329"/>
              <a:chOff x="1698171" y="3233057"/>
              <a:chExt cx="775608" cy="1159329"/>
            </a:xfrm>
          </p:grpSpPr>
          <p:sp>
            <p:nvSpPr>
              <p:cNvPr id="28" name="Равнобедренный треугольник 27"/>
              <p:cNvSpPr/>
              <p:nvPr/>
            </p:nvSpPr>
            <p:spPr>
              <a:xfrm>
                <a:off x="1698171" y="3690258"/>
                <a:ext cx="775608" cy="702128"/>
              </a:xfrm>
              <a:prstGeom prst="triangl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Овал 28"/>
              <p:cNvSpPr/>
              <p:nvPr/>
            </p:nvSpPr>
            <p:spPr>
              <a:xfrm>
                <a:off x="1832882" y="3233057"/>
                <a:ext cx="506185" cy="457200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1351188" y="1239914"/>
              <a:ext cx="1738993" cy="6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Обидчики</a:t>
              </a: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6700163" y="3257550"/>
            <a:ext cx="2443837" cy="1681842"/>
            <a:chOff x="1261383" y="868136"/>
            <a:chExt cx="2443837" cy="2242456"/>
          </a:xfrm>
        </p:grpSpPr>
        <p:grpSp>
          <p:nvGrpSpPr>
            <p:cNvPr id="31" name="Группа 30"/>
            <p:cNvGrpSpPr/>
            <p:nvPr/>
          </p:nvGrpSpPr>
          <p:grpSpPr>
            <a:xfrm>
              <a:off x="1632857" y="1951263"/>
              <a:ext cx="775608" cy="1159329"/>
              <a:chOff x="1698171" y="3233057"/>
              <a:chExt cx="775608" cy="1159329"/>
            </a:xfrm>
          </p:grpSpPr>
          <p:sp>
            <p:nvSpPr>
              <p:cNvPr id="33" name="Равнобедренный треугольник 32"/>
              <p:cNvSpPr/>
              <p:nvPr/>
            </p:nvSpPr>
            <p:spPr>
              <a:xfrm>
                <a:off x="1698171" y="3690258"/>
                <a:ext cx="775608" cy="702128"/>
              </a:xfrm>
              <a:prstGeom prst="triangl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Овал 33"/>
              <p:cNvSpPr/>
              <p:nvPr/>
            </p:nvSpPr>
            <p:spPr>
              <a:xfrm>
                <a:off x="1832882" y="3233057"/>
                <a:ext cx="506185" cy="457200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1261383" y="868136"/>
              <a:ext cx="2443837" cy="1272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«Группа поддержки»</a:t>
              </a:r>
            </a:p>
          </p:txBody>
        </p:sp>
      </p:grpSp>
      <p:grpSp>
        <p:nvGrpSpPr>
          <p:cNvPr id="35" name="Группа 34"/>
          <p:cNvGrpSpPr/>
          <p:nvPr/>
        </p:nvGrpSpPr>
        <p:grpSpPr>
          <a:xfrm>
            <a:off x="762000" y="3486150"/>
            <a:ext cx="2623459" cy="1403009"/>
            <a:chOff x="1351188" y="1239914"/>
            <a:chExt cx="2623459" cy="1870678"/>
          </a:xfrm>
        </p:grpSpPr>
        <p:grpSp>
          <p:nvGrpSpPr>
            <p:cNvPr id="36" name="Группа 35"/>
            <p:cNvGrpSpPr/>
            <p:nvPr/>
          </p:nvGrpSpPr>
          <p:grpSpPr>
            <a:xfrm>
              <a:off x="1632857" y="1993972"/>
              <a:ext cx="775608" cy="1116620"/>
              <a:chOff x="1698171" y="3275766"/>
              <a:chExt cx="775608" cy="1116620"/>
            </a:xfrm>
          </p:grpSpPr>
          <p:sp>
            <p:nvSpPr>
              <p:cNvPr id="38" name="Равнобедренный треугольник 37"/>
              <p:cNvSpPr/>
              <p:nvPr/>
            </p:nvSpPr>
            <p:spPr>
              <a:xfrm>
                <a:off x="1698171" y="3690258"/>
                <a:ext cx="775608" cy="702128"/>
              </a:xfrm>
              <a:prstGeom prst="triangle">
                <a:avLst/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1832882" y="3275766"/>
                <a:ext cx="506185" cy="457200"/>
              </a:xfrm>
              <a:prstGeom prst="ellipse">
                <a:avLst/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1351188" y="1239914"/>
              <a:ext cx="2623459" cy="6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Наблюдатели</a:t>
              </a: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3657600" y="3486150"/>
            <a:ext cx="2024741" cy="1403009"/>
            <a:chOff x="1351188" y="1239914"/>
            <a:chExt cx="2024741" cy="1870678"/>
          </a:xfrm>
        </p:grpSpPr>
        <p:grpSp>
          <p:nvGrpSpPr>
            <p:cNvPr id="41" name="Группа 40"/>
            <p:cNvGrpSpPr/>
            <p:nvPr/>
          </p:nvGrpSpPr>
          <p:grpSpPr>
            <a:xfrm>
              <a:off x="1632857" y="1951263"/>
              <a:ext cx="775608" cy="1159329"/>
              <a:chOff x="1698171" y="3233057"/>
              <a:chExt cx="775608" cy="1159329"/>
            </a:xfrm>
          </p:grpSpPr>
          <p:sp>
            <p:nvSpPr>
              <p:cNvPr id="43" name="Равнобедренный треугольник 42"/>
              <p:cNvSpPr/>
              <p:nvPr/>
            </p:nvSpPr>
            <p:spPr>
              <a:xfrm>
                <a:off x="1698171" y="3690258"/>
                <a:ext cx="775608" cy="702128"/>
              </a:xfrm>
              <a:prstGeom prst="triangl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Овал 43"/>
              <p:cNvSpPr/>
              <p:nvPr/>
            </p:nvSpPr>
            <p:spPr>
              <a:xfrm>
                <a:off x="1832882" y="3233057"/>
                <a:ext cx="506185" cy="457200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351188" y="1239914"/>
              <a:ext cx="2024741" cy="6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Свидетели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744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95"/>
            <a:ext cx="7200900" cy="1114425"/>
          </a:xfrm>
        </p:spPr>
        <p:txBody>
          <a:bodyPr/>
          <a:lstStyle/>
          <a:p>
            <a:r>
              <a:rPr lang="ru-RU" dirty="0" smtClean="0"/>
              <a:t>Чем характеризуются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0600" y="1377835"/>
            <a:ext cx="5510893" cy="376566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dirty="0" smtClean="0"/>
              <a:t>Сильно </a:t>
            </a:r>
            <a:r>
              <a:rPr lang="ru-RU" sz="2800" dirty="0"/>
              <a:t>выражена потребность в </a:t>
            </a:r>
            <a:r>
              <a:rPr lang="ru-RU" sz="2800" dirty="0" smtClean="0"/>
              <a:t>доминировании </a:t>
            </a:r>
          </a:p>
          <a:p>
            <a:pPr marL="0" indent="0">
              <a:buNone/>
            </a:pPr>
            <a:r>
              <a:rPr lang="ru-RU" sz="2800" dirty="0"/>
              <a:t>П</a:t>
            </a:r>
            <a:r>
              <a:rPr lang="ru-RU" sz="2800" dirty="0" smtClean="0"/>
              <a:t>оложительно </a:t>
            </a:r>
            <a:r>
              <a:rPr lang="ru-RU" sz="2800" dirty="0"/>
              <a:t>относятся к насильственным методам при решении </a:t>
            </a:r>
            <a:r>
              <a:rPr lang="ru-RU" sz="2800" dirty="0" smtClean="0"/>
              <a:t>проблем </a:t>
            </a:r>
          </a:p>
          <a:p>
            <a:pPr marL="0" indent="0">
              <a:buNone/>
            </a:pPr>
            <a:r>
              <a:rPr lang="ru-RU" sz="2800" dirty="0" smtClean="0"/>
              <a:t>Другие </a:t>
            </a:r>
            <a:r>
              <a:rPr lang="ru-RU" sz="2800" dirty="0"/>
              <a:t>ученики их уважают, но к старшим классам их популярность </a:t>
            </a:r>
            <a:r>
              <a:rPr lang="ru-RU" sz="2800" dirty="0" smtClean="0"/>
              <a:t>падает </a:t>
            </a:r>
          </a:p>
          <a:p>
            <a:pPr marL="0" indent="0">
              <a:buNone/>
            </a:pPr>
            <a:r>
              <a:rPr lang="ru-RU" sz="2800" dirty="0" smtClean="0"/>
              <a:t>Умеют скрывать свое поведение от взрослых </a:t>
            </a:r>
          </a:p>
          <a:p>
            <a:pPr marL="0" indent="0">
              <a:buNone/>
            </a:pPr>
            <a:endParaRPr lang="ru-RU" sz="2800" dirty="0" smtClean="0"/>
          </a:p>
        </p:txBody>
      </p:sp>
      <p:grpSp>
        <p:nvGrpSpPr>
          <p:cNvPr id="4" name="Группа 3"/>
          <p:cNvGrpSpPr/>
          <p:nvPr/>
        </p:nvGrpSpPr>
        <p:grpSpPr>
          <a:xfrm>
            <a:off x="6474279" y="1725416"/>
            <a:ext cx="2144491" cy="1702856"/>
            <a:chOff x="1351188" y="1239914"/>
            <a:chExt cx="1738993" cy="1870678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632857" y="1951263"/>
              <a:ext cx="775608" cy="1159329"/>
              <a:chOff x="1698171" y="3233057"/>
              <a:chExt cx="775608" cy="1159329"/>
            </a:xfrm>
          </p:grpSpPr>
          <p:sp>
            <p:nvSpPr>
              <p:cNvPr id="7" name="Равнобедренный треугольник 6"/>
              <p:cNvSpPr/>
              <p:nvPr/>
            </p:nvSpPr>
            <p:spPr>
              <a:xfrm>
                <a:off x="1698171" y="3690258"/>
                <a:ext cx="775608" cy="702128"/>
              </a:xfrm>
              <a:prstGeom prst="triangl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Овал 7"/>
              <p:cNvSpPr/>
              <p:nvPr/>
            </p:nvSpPr>
            <p:spPr>
              <a:xfrm>
                <a:off x="1832882" y="3233057"/>
                <a:ext cx="506185" cy="457200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351188" y="1239914"/>
              <a:ext cx="1738993" cy="574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Обидчики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477000" y="3714750"/>
            <a:ext cx="2438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Хотят доминировать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656589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характеризуются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0600" y="1368905"/>
            <a:ext cx="5021036" cy="37656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Провоцирующие</a:t>
            </a:r>
          </a:p>
          <a:p>
            <a:pPr marL="0" indent="0">
              <a:buNone/>
            </a:pPr>
            <a:r>
              <a:rPr lang="ru-RU" sz="2800" dirty="0" smtClean="0"/>
              <a:t>Задиристые</a:t>
            </a:r>
          </a:p>
          <a:p>
            <a:pPr marL="0" indent="0">
              <a:buNone/>
            </a:pPr>
            <a:r>
              <a:rPr lang="ru-RU" sz="2800" dirty="0" smtClean="0"/>
              <a:t>Часто плохо учатся </a:t>
            </a:r>
          </a:p>
          <a:p>
            <a:pPr marL="0" indent="0">
              <a:buNone/>
            </a:pPr>
            <a:r>
              <a:rPr lang="ru-RU" sz="2800" dirty="0" smtClean="0"/>
              <a:t>С низкой самооценкой</a:t>
            </a:r>
          </a:p>
          <a:p>
            <a:pPr marL="0" indent="0">
              <a:buNone/>
            </a:pPr>
            <a:r>
              <a:rPr lang="ru-RU" sz="2800" dirty="0" smtClean="0"/>
              <a:t>Сниженный контроль </a:t>
            </a:r>
          </a:p>
          <a:p>
            <a:pPr marL="0" indent="0">
              <a:buNone/>
            </a:pPr>
            <a:r>
              <a:rPr lang="ru-RU" sz="2800" dirty="0" smtClean="0"/>
              <a:t>Нередко попадают в плохую компанию </a:t>
            </a:r>
          </a:p>
          <a:p>
            <a:pPr marL="0" indent="0">
              <a:buNone/>
            </a:pPr>
            <a:endParaRPr lang="ru-RU" dirty="0" smtClean="0"/>
          </a:p>
        </p:txBody>
      </p:sp>
      <p:grpSp>
        <p:nvGrpSpPr>
          <p:cNvPr id="4" name="Группа 3"/>
          <p:cNvGrpSpPr/>
          <p:nvPr/>
        </p:nvGrpSpPr>
        <p:grpSpPr>
          <a:xfrm>
            <a:off x="6477000" y="1428750"/>
            <a:ext cx="1738993" cy="2141062"/>
            <a:chOff x="1300840" y="255844"/>
            <a:chExt cx="1738993" cy="2854748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632857" y="1951263"/>
              <a:ext cx="775608" cy="1159329"/>
              <a:chOff x="1698171" y="3233057"/>
              <a:chExt cx="775608" cy="1159329"/>
            </a:xfrm>
          </p:grpSpPr>
          <p:sp>
            <p:nvSpPr>
              <p:cNvPr id="7" name="Равнобедренный треугольник 6"/>
              <p:cNvSpPr/>
              <p:nvPr/>
            </p:nvSpPr>
            <p:spPr>
              <a:xfrm>
                <a:off x="1698171" y="3690258"/>
                <a:ext cx="775608" cy="702128"/>
              </a:xfrm>
              <a:prstGeom prst="triangl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Овал 7"/>
              <p:cNvSpPr/>
              <p:nvPr/>
            </p:nvSpPr>
            <p:spPr>
              <a:xfrm>
                <a:off x="1832882" y="3233057"/>
                <a:ext cx="506185" cy="457200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300840" y="255844"/>
              <a:ext cx="1738993" cy="1272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Обидчики-жертвы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477000" y="3714750"/>
            <a:ext cx="24384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Хотят отомстить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425117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66800" y="1504950"/>
            <a:ext cx="6172200" cy="4096940"/>
          </a:xfrm>
        </p:spPr>
        <p:txBody>
          <a:bodyPr/>
          <a:lstStyle/>
          <a:p>
            <a:r>
              <a:rPr lang="ru-RU" altLang="ru-RU" sz="2100" dirty="0">
                <a:cs typeface="Arial" panose="020B0604020202020204" pitchFamily="34" charset="0"/>
              </a:rPr>
              <a:t>Регулярность и повторяемость насильственных действий и ситуаций</a:t>
            </a:r>
          </a:p>
          <a:p>
            <a:r>
              <a:rPr lang="ru-RU" altLang="ru-RU" sz="2100" dirty="0">
                <a:cs typeface="Arial" panose="020B0604020202020204" pitchFamily="34" charset="0"/>
              </a:rPr>
              <a:t>Намеренность нанесения вреда ребенку со стороны взрослых и других детей </a:t>
            </a:r>
          </a:p>
          <a:p>
            <a:r>
              <a:rPr lang="ru-RU" altLang="ru-RU" sz="2100" dirty="0">
                <a:cs typeface="Arial" panose="020B0604020202020204" pitchFamily="34" charset="0"/>
              </a:rPr>
              <a:t>Невозможность для ребенка покинуть ситуацию </a:t>
            </a:r>
          </a:p>
          <a:p>
            <a:r>
              <a:rPr lang="ru-RU" altLang="ru-RU" sz="2100" dirty="0">
                <a:cs typeface="Arial" panose="020B0604020202020204" pitchFamily="34" charset="0"/>
              </a:rPr>
              <a:t>Негативные переживания ребенка ( в случае сексуального насилия  этот признак не всегда оказывается оперативным</a:t>
            </a:r>
            <a:r>
              <a:rPr lang="ru-RU" altLang="ru-RU" dirty="0" smtClean="0">
                <a:effectLst/>
                <a:cs typeface="Arial" panose="020B0604020202020204" pitchFamily="34" charset="0"/>
              </a:rPr>
              <a:t>)</a:t>
            </a:r>
            <a:endParaRPr lang="ru-RU" altLang="ru-RU" dirty="0" smtClean="0">
              <a:cs typeface="Arial" panose="020B0604020202020204" pitchFamily="34" charset="0"/>
            </a:endParaRPr>
          </a:p>
        </p:txBody>
      </p:sp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223963" y="195263"/>
            <a:ext cx="6858000" cy="857250"/>
          </a:xfrm>
        </p:spPr>
        <p:txBody>
          <a:bodyPr/>
          <a:lstStyle/>
          <a:p>
            <a:r>
              <a:rPr lang="ru-RU" altLang="ru-RU" sz="3000" b="1" dirty="0">
                <a:solidFill>
                  <a:srgbClr val="FF0000"/>
                </a:solidFill>
                <a:cs typeface="Arial" panose="020B0604020202020204" pitchFamily="34" charset="0"/>
              </a:rPr>
              <a:t>Отличительные признаки насилия</a:t>
            </a:r>
          </a:p>
        </p:txBody>
      </p:sp>
    </p:spTree>
    <p:extLst>
      <p:ext uri="{BB962C8B-B14F-4D97-AF65-F5344CB8AC3E}">
        <p14:creationId xmlns:p14="http://schemas.microsoft.com/office/powerpoint/2010/main" val="161549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характеризуются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0600" y="1276351"/>
            <a:ext cx="4953000" cy="386715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 smtClean="0"/>
              <a:t>Тревожные </a:t>
            </a:r>
          </a:p>
          <a:p>
            <a:pPr marL="0" indent="0">
              <a:buNone/>
            </a:pPr>
            <a:r>
              <a:rPr lang="ru-RU" sz="2400" dirty="0" smtClean="0"/>
              <a:t>С низкой самооценкой </a:t>
            </a:r>
          </a:p>
          <a:p>
            <a:pPr marL="0" indent="0">
              <a:buNone/>
            </a:pPr>
            <a:r>
              <a:rPr lang="ru-RU" sz="2400" dirty="0" smtClean="0"/>
              <a:t>Мальчики обычно физически слабые</a:t>
            </a:r>
          </a:p>
          <a:p>
            <a:pPr marL="0" indent="0">
              <a:buNone/>
            </a:pPr>
            <a:r>
              <a:rPr lang="ru-RU" sz="2400" dirty="0" smtClean="0"/>
              <a:t>«Уязвимые» или «другие» </a:t>
            </a:r>
          </a:p>
          <a:p>
            <a:pPr marL="0" indent="0">
              <a:buNone/>
            </a:pPr>
            <a:r>
              <a:rPr lang="ru-RU" sz="2400" dirty="0" smtClean="0"/>
              <a:t>(новенькие,  выглядят или ведут себя иначе, чем остальные)</a:t>
            </a:r>
          </a:p>
          <a:p>
            <a:pPr marL="0" indent="0">
              <a:buNone/>
            </a:pPr>
            <a:r>
              <a:rPr lang="ru-RU" sz="2400" dirty="0" smtClean="0"/>
              <a:t>Обычно отвергаются сверстниками </a:t>
            </a:r>
          </a:p>
          <a:p>
            <a:pPr marL="0" indent="0">
              <a:buNone/>
            </a:pPr>
            <a:r>
              <a:rPr lang="ru-RU" sz="2400" dirty="0" smtClean="0"/>
              <a:t>Фиксируются на своих неудачах </a:t>
            </a:r>
          </a:p>
          <a:p>
            <a:pPr marL="0" indent="0">
              <a:buNone/>
            </a:pPr>
            <a:r>
              <a:rPr lang="ru-RU" sz="2400" dirty="0"/>
              <a:t>Ж</a:t>
            </a:r>
            <a:r>
              <a:rPr lang="ru-RU" sz="2400" dirty="0" smtClean="0"/>
              <a:t>аждут одобрения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grpSp>
        <p:nvGrpSpPr>
          <p:cNvPr id="4" name="Группа 3"/>
          <p:cNvGrpSpPr/>
          <p:nvPr/>
        </p:nvGrpSpPr>
        <p:grpSpPr>
          <a:xfrm>
            <a:off x="6248400" y="1581150"/>
            <a:ext cx="2271030" cy="1792061"/>
            <a:chOff x="1351188" y="1239914"/>
            <a:chExt cx="1738993" cy="1870678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632857" y="1951263"/>
              <a:ext cx="775608" cy="1159329"/>
              <a:chOff x="1698171" y="3233057"/>
              <a:chExt cx="775608" cy="1159329"/>
            </a:xfrm>
          </p:grpSpPr>
          <p:sp>
            <p:nvSpPr>
              <p:cNvPr id="7" name="Равнобедренный треугольник 6"/>
              <p:cNvSpPr/>
              <p:nvPr/>
            </p:nvSpPr>
            <p:spPr>
              <a:xfrm>
                <a:off x="1698171" y="3690258"/>
                <a:ext cx="775608" cy="702128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Овал 7"/>
              <p:cNvSpPr/>
              <p:nvPr/>
            </p:nvSpPr>
            <p:spPr>
              <a:xfrm>
                <a:off x="1832882" y="3233057"/>
                <a:ext cx="506185" cy="4572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351188" y="1239914"/>
              <a:ext cx="1738993" cy="5461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Жертвы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248400" y="3486150"/>
            <a:ext cx="2438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Хотят спрятаться, </a:t>
            </a:r>
          </a:p>
          <a:p>
            <a:r>
              <a:rPr lang="ru-RU" sz="2600" dirty="0" smtClean="0"/>
              <a:t>но не могут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037355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характеризуются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0600" y="1377835"/>
            <a:ext cx="4180114" cy="376566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Высокая </a:t>
            </a:r>
            <a:r>
              <a:rPr lang="ru-RU" sz="2800" dirty="0" err="1" smtClean="0"/>
              <a:t>эмпатия</a:t>
            </a:r>
            <a:r>
              <a:rPr lang="ru-RU" sz="2800" dirty="0" smtClean="0"/>
              <a:t>, высокая </a:t>
            </a:r>
            <a:r>
              <a:rPr lang="ru-RU" sz="2800" dirty="0" err="1" smtClean="0"/>
              <a:t>самоэффективность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Пользуются уважением в классе   </a:t>
            </a:r>
          </a:p>
          <a:p>
            <a:pPr marL="0" indent="0">
              <a:buNone/>
            </a:pPr>
            <a:r>
              <a:rPr lang="ru-RU" sz="2800" dirty="0" err="1" smtClean="0"/>
              <a:t>Просоциальность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Не одобряют насилия вообще или в частности</a:t>
            </a:r>
          </a:p>
          <a:p>
            <a:pPr marL="0" indent="0">
              <a:buNone/>
            </a:pPr>
            <a:endParaRPr lang="ru-RU" dirty="0" smtClean="0"/>
          </a:p>
        </p:txBody>
      </p:sp>
      <p:grpSp>
        <p:nvGrpSpPr>
          <p:cNvPr id="4" name="Группа 3"/>
          <p:cNvGrpSpPr/>
          <p:nvPr/>
        </p:nvGrpSpPr>
        <p:grpSpPr>
          <a:xfrm>
            <a:off x="6429377" y="1508785"/>
            <a:ext cx="2151287" cy="1718149"/>
            <a:chOff x="1351188" y="1239914"/>
            <a:chExt cx="1898196" cy="1870678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1632857" y="1951263"/>
              <a:ext cx="775608" cy="1159329"/>
              <a:chOff x="1698171" y="3233057"/>
              <a:chExt cx="775608" cy="1159329"/>
            </a:xfrm>
          </p:grpSpPr>
          <p:sp>
            <p:nvSpPr>
              <p:cNvPr id="7" name="Равнобедренный треугольник 6"/>
              <p:cNvSpPr/>
              <p:nvPr/>
            </p:nvSpPr>
            <p:spPr>
              <a:xfrm>
                <a:off x="1698171" y="3690258"/>
                <a:ext cx="775608" cy="702128"/>
              </a:xfrm>
              <a:prstGeom prst="triangl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Овал 7"/>
              <p:cNvSpPr/>
              <p:nvPr/>
            </p:nvSpPr>
            <p:spPr>
              <a:xfrm>
                <a:off x="1832882" y="3233057"/>
                <a:ext cx="506185" cy="457200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351188" y="1239914"/>
              <a:ext cx="1898196" cy="569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Защитники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477000" y="3486150"/>
            <a:ext cx="2438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Хотят отстаивать</a:t>
            </a:r>
          </a:p>
          <a:p>
            <a:r>
              <a:rPr lang="ru-RU" sz="2600" dirty="0" smtClean="0"/>
              <a:t>свои ценности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89764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характеризуются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4836" y="1508785"/>
            <a:ext cx="4180114" cy="20508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Боятся неодобрения</a:t>
            </a:r>
          </a:p>
          <a:p>
            <a:pPr marL="0" indent="0">
              <a:buNone/>
            </a:pPr>
            <a:r>
              <a:rPr lang="ru-RU" sz="2800" dirty="0" smtClean="0"/>
              <a:t>Одобряют насилие</a:t>
            </a:r>
          </a:p>
          <a:p>
            <a:pPr marL="0" indent="0">
              <a:buNone/>
            </a:pPr>
            <a:r>
              <a:rPr lang="ru-RU" sz="2800" dirty="0" smtClean="0"/>
              <a:t>Агрессивны</a:t>
            </a:r>
          </a:p>
          <a:p>
            <a:pPr marL="0" indent="0">
              <a:buNone/>
            </a:pPr>
            <a:r>
              <a:rPr lang="ru-RU" sz="2800" dirty="0" smtClean="0"/>
              <a:t>Часто не популярны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dirty="0" smtClean="0"/>
          </a:p>
        </p:txBody>
      </p:sp>
      <p:grpSp>
        <p:nvGrpSpPr>
          <p:cNvPr id="14" name="Группа 13"/>
          <p:cNvGrpSpPr/>
          <p:nvPr/>
        </p:nvGrpSpPr>
        <p:grpSpPr>
          <a:xfrm>
            <a:off x="5958573" y="1573475"/>
            <a:ext cx="2215243" cy="1403009"/>
            <a:chOff x="1351188" y="1239914"/>
            <a:chExt cx="2215243" cy="1870678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1632857" y="1951263"/>
              <a:ext cx="775608" cy="1159329"/>
              <a:chOff x="1698171" y="3233057"/>
              <a:chExt cx="775608" cy="1159329"/>
            </a:xfrm>
          </p:grpSpPr>
          <p:sp>
            <p:nvSpPr>
              <p:cNvPr id="17" name="Равнобедренный треугольник 16"/>
              <p:cNvSpPr/>
              <p:nvPr/>
            </p:nvSpPr>
            <p:spPr>
              <a:xfrm>
                <a:off x="1698171" y="3690258"/>
                <a:ext cx="775608" cy="702128"/>
              </a:xfrm>
              <a:prstGeom prst="triangle">
                <a:avLst/>
              </a:prstGeom>
              <a:solidFill>
                <a:srgbClr val="A9176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1832882" y="3233057"/>
                <a:ext cx="506185" cy="457200"/>
              </a:xfrm>
              <a:prstGeom prst="ellipse">
                <a:avLst/>
              </a:prstGeom>
              <a:solidFill>
                <a:srgbClr val="A9176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351188" y="1239914"/>
              <a:ext cx="2215243" cy="697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Помощники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943600" y="3333750"/>
            <a:ext cx="2819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Хотят власти, </a:t>
            </a:r>
          </a:p>
          <a:p>
            <a:r>
              <a:rPr lang="ru-RU" sz="2600" dirty="0" smtClean="0"/>
              <a:t>но не ответственности</a:t>
            </a:r>
          </a:p>
        </p:txBody>
      </p:sp>
    </p:spTree>
    <p:extLst>
      <p:ext uri="{BB962C8B-B14F-4D97-AF65-F5344CB8AC3E}">
        <p14:creationId xmlns:p14="http://schemas.microsoft.com/office/powerpoint/2010/main" val="309618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характеризуются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4836" y="1508785"/>
            <a:ext cx="4180114" cy="2050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Боятся неодобрения</a:t>
            </a:r>
          </a:p>
          <a:p>
            <a:pPr marL="0" indent="0">
              <a:buNone/>
            </a:pPr>
            <a:r>
              <a:rPr lang="ru-RU" sz="2800" dirty="0" smtClean="0"/>
              <a:t>Конформисты</a:t>
            </a:r>
          </a:p>
          <a:p>
            <a:pPr marL="0" indent="0">
              <a:buNone/>
            </a:pPr>
            <a:r>
              <a:rPr lang="ru-RU" sz="2800" dirty="0" smtClean="0"/>
              <a:t>Не очень популярны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dirty="0" smtClean="0"/>
          </a:p>
        </p:txBody>
      </p:sp>
      <p:grpSp>
        <p:nvGrpSpPr>
          <p:cNvPr id="9" name="Группа 8"/>
          <p:cNvGrpSpPr/>
          <p:nvPr/>
        </p:nvGrpSpPr>
        <p:grpSpPr>
          <a:xfrm>
            <a:off x="5894615" y="1420564"/>
            <a:ext cx="2975884" cy="1641044"/>
            <a:chOff x="1351188" y="1239914"/>
            <a:chExt cx="2623459" cy="1870678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1632857" y="1993972"/>
              <a:ext cx="775608" cy="1116620"/>
              <a:chOff x="1698171" y="3275766"/>
              <a:chExt cx="775608" cy="1116620"/>
            </a:xfrm>
          </p:grpSpPr>
          <p:sp>
            <p:nvSpPr>
              <p:cNvPr id="12" name="Равнобедренный треугольник 11"/>
              <p:cNvSpPr/>
              <p:nvPr/>
            </p:nvSpPr>
            <p:spPr>
              <a:xfrm>
                <a:off x="1698171" y="3690258"/>
                <a:ext cx="775608" cy="702128"/>
              </a:xfrm>
              <a:prstGeom prst="triangle">
                <a:avLst/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Овал 12"/>
              <p:cNvSpPr/>
              <p:nvPr/>
            </p:nvSpPr>
            <p:spPr>
              <a:xfrm>
                <a:off x="1832882" y="3275766"/>
                <a:ext cx="506185" cy="457200"/>
              </a:xfrm>
              <a:prstGeom prst="ellipse">
                <a:avLst/>
              </a:prstGeom>
              <a:solidFill>
                <a:srgbClr val="00206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1351188" y="1239914"/>
              <a:ext cx="2623459" cy="596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Наблюдатели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019800" y="3257550"/>
            <a:ext cx="2438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Хотят, чтобы все было тихо, спокойно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4088977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характеризуются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9136" y="1759837"/>
            <a:ext cx="4180114" cy="20508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Одобряют насилие</a:t>
            </a:r>
          </a:p>
          <a:p>
            <a:pPr marL="0" indent="0">
              <a:buNone/>
            </a:pPr>
            <a:r>
              <a:rPr lang="ru-RU" sz="2800" dirty="0" smtClean="0"/>
              <a:t>Конформисты</a:t>
            </a:r>
          </a:p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dirty="0" smtClean="0"/>
          </a:p>
        </p:txBody>
      </p:sp>
      <p:grpSp>
        <p:nvGrpSpPr>
          <p:cNvPr id="19" name="Группа 18"/>
          <p:cNvGrpSpPr/>
          <p:nvPr/>
        </p:nvGrpSpPr>
        <p:grpSpPr>
          <a:xfrm>
            <a:off x="6019800" y="1504950"/>
            <a:ext cx="2443837" cy="1811846"/>
            <a:chOff x="1234159" y="694797"/>
            <a:chExt cx="2443837" cy="2415795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1632857" y="1951263"/>
              <a:ext cx="775608" cy="1159329"/>
              <a:chOff x="1698171" y="3233057"/>
              <a:chExt cx="775608" cy="1159329"/>
            </a:xfrm>
          </p:grpSpPr>
          <p:sp>
            <p:nvSpPr>
              <p:cNvPr id="22" name="Равнобедренный треугольник 21"/>
              <p:cNvSpPr/>
              <p:nvPr/>
            </p:nvSpPr>
            <p:spPr>
              <a:xfrm>
                <a:off x="1698171" y="3690258"/>
                <a:ext cx="775608" cy="702128"/>
              </a:xfrm>
              <a:prstGeom prst="triangl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1832882" y="3233057"/>
                <a:ext cx="506185" cy="457200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234159" y="694797"/>
              <a:ext cx="2443837" cy="1272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/>
                <a:t>«Группа поддержки»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096000" y="3409950"/>
            <a:ext cx="24384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/>
              <a:t>Хотят приобщиться к силе обидчика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34098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Роли в </a:t>
            </a:r>
            <a:r>
              <a:rPr lang="ru-RU" dirty="0" err="1" smtClean="0"/>
              <a:t>кибербуллинге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" y="1288018"/>
            <a:ext cx="281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Подростки 11-16 лет</a:t>
            </a:r>
            <a:endParaRPr lang="ru-RU" dirty="0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7538382"/>
              </p:ext>
            </p:extLst>
          </p:nvPr>
        </p:nvGraphicFramePr>
        <p:xfrm>
          <a:off x="4953000" y="1813480"/>
          <a:ext cx="4076700" cy="3257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214600" y="1339500"/>
            <a:ext cx="281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Юноши 18 лет -24 года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3375443"/>
              </p:ext>
            </p:extLst>
          </p:nvPr>
        </p:nvGraphicFramePr>
        <p:xfrm>
          <a:off x="152401" y="1821418"/>
          <a:ext cx="4038600" cy="3241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662657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Буллинг</a:t>
            </a:r>
            <a:r>
              <a:rPr lang="ru-RU" dirty="0" smtClean="0"/>
              <a:t> и </a:t>
            </a:r>
            <a:r>
              <a:rPr lang="ru-RU" dirty="0" err="1" smtClean="0"/>
              <a:t>кибербуллинг</a:t>
            </a:r>
            <a:endParaRPr lang="ru-RU" dirty="0"/>
          </a:p>
        </p:txBody>
      </p:sp>
      <p:sp>
        <p:nvSpPr>
          <p:cNvPr id="4" name="Rectangle 3"/>
          <p:cNvSpPr>
            <a:spLocks noGrp="1"/>
          </p:cNvSpPr>
          <p:nvPr>
            <p:ph idx="1"/>
          </p:nvPr>
        </p:nvSpPr>
        <p:spPr>
          <a:xfrm>
            <a:off x="612648" y="1352550"/>
            <a:ext cx="8153400" cy="2667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Обидчики из традиционных форм </a:t>
            </a:r>
            <a:r>
              <a:rPr lang="ru-RU" dirty="0" err="1" smtClean="0"/>
              <a:t>буллинга</a:t>
            </a:r>
            <a:r>
              <a:rPr lang="ru-RU" dirty="0" smtClean="0"/>
              <a:t> в 2,5 чаще бывают </a:t>
            </a:r>
            <a:r>
              <a:rPr lang="ru-RU" dirty="0" err="1" smtClean="0"/>
              <a:t>киберобидчиками</a:t>
            </a:r>
            <a:r>
              <a:rPr lang="ru-RU" dirty="0" smtClean="0"/>
              <a:t>, чем все остальные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Жертвами также достаточно часто становятся те, кто является жертвами обычного </a:t>
            </a:r>
            <a:r>
              <a:rPr lang="ru-RU" dirty="0" err="1" smtClean="0"/>
              <a:t>буллинга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Hinduja, S. &amp; Patchin, J. W. (2008). </a:t>
            </a:r>
            <a:endParaRPr kumimoji="0" lang="en-US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14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18110"/>
            <a:ext cx="9067800" cy="10058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Распределение </a:t>
            </a:r>
            <a:r>
              <a:rPr lang="ru-RU" dirty="0" err="1" smtClean="0"/>
              <a:t>киберобидчиков</a:t>
            </a:r>
            <a:r>
              <a:rPr lang="ru-RU" dirty="0" smtClean="0"/>
              <a:t> по категориям участников </a:t>
            </a:r>
            <a:r>
              <a:rPr lang="ru-RU" dirty="0" err="1" smtClean="0"/>
              <a:t>буллинга</a:t>
            </a:r>
            <a:r>
              <a:rPr lang="ru-RU" dirty="0" smtClean="0"/>
              <a:t> </a:t>
            </a:r>
            <a:r>
              <a:rPr lang="ru-RU" sz="1800" dirty="0" smtClean="0"/>
              <a:t>(</a:t>
            </a:r>
            <a:r>
              <a:rPr lang="ru-RU" sz="1800" dirty="0" err="1" smtClean="0"/>
              <a:t>ВолковаИ.В</a:t>
            </a:r>
            <a:r>
              <a:rPr lang="ru-RU" sz="1800" dirty="0" smtClean="0"/>
              <a:t>., 2017) </a:t>
            </a:r>
            <a:endParaRPr lang="ru-RU" sz="1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1428750"/>
          <a:ext cx="8305800" cy="3714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190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18110"/>
            <a:ext cx="8534400" cy="10058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Распределение жертв </a:t>
            </a:r>
            <a:r>
              <a:rPr lang="ru-RU" dirty="0" err="1" smtClean="0"/>
              <a:t>кибербуллинга</a:t>
            </a:r>
            <a:r>
              <a:rPr lang="ru-RU" dirty="0" smtClean="0"/>
              <a:t> по категориям участников </a:t>
            </a:r>
            <a:r>
              <a:rPr lang="ru-RU" dirty="0" err="1" smtClean="0"/>
              <a:t>буллинга</a:t>
            </a:r>
            <a:r>
              <a:rPr lang="ru-RU" sz="4400" dirty="0"/>
              <a:t> </a:t>
            </a:r>
            <a:r>
              <a:rPr lang="ru-RU" sz="1600" dirty="0"/>
              <a:t>(</a:t>
            </a:r>
            <a:r>
              <a:rPr lang="ru-RU" sz="1600" dirty="0" err="1"/>
              <a:t>ВолковаИ.В</a:t>
            </a:r>
            <a:r>
              <a:rPr lang="ru-RU" sz="1600" dirty="0"/>
              <a:t>., 2017) </a:t>
            </a:r>
            <a:endParaRPr lang="ru-RU" sz="1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914400" y="1428750"/>
          <a:ext cx="7789025" cy="36461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940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3016200"/>
            <a:ext cx="8153400" cy="1005840"/>
          </a:xfrm>
        </p:spPr>
        <p:txBody>
          <a:bodyPr>
            <a:normAutofit fontScale="90000"/>
          </a:bodyPr>
          <a:lstStyle/>
          <a:p>
            <a:r>
              <a:rPr lang="ru-RU" sz="4400" b="1" dirty="0"/>
              <a:t>Результаты эмпирических исследований личностных особенностей  участников подросткового </a:t>
            </a:r>
            <a:r>
              <a:rPr lang="ru-RU" sz="4400" b="1" dirty="0" err="1"/>
              <a:t>кибербуллинга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397193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170510" y="226219"/>
            <a:ext cx="5485209" cy="594122"/>
          </a:xfrm>
        </p:spPr>
        <p:txBody>
          <a:bodyPr/>
          <a:lstStyle/>
          <a:p>
            <a:pPr algn="r" eaLnBrk="1" hangingPunct="1"/>
            <a:r>
              <a:rPr lang="ru-RU" altLang="ru-RU" sz="2400" b="1" dirty="0">
                <a:solidFill>
                  <a:srgbClr val="FF0000"/>
                </a:solidFill>
                <a:cs typeface="Arial" panose="020B0604020202020204" pitchFamily="34" charset="0"/>
              </a:rPr>
              <a:t>Воздействие насилия</a:t>
            </a:r>
            <a:endParaRPr lang="en-CA" altLang="ru-RU" sz="2400" b="1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85900" y="1200151"/>
            <a:ext cx="6380560" cy="339447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altLang="ru-RU" sz="2100" b="1">
                <a:cs typeface="Arial" panose="020B0604020202020204" pitchFamily="34" charset="0"/>
              </a:rPr>
              <a:t>На каждого ребенка насилие окажет воздействие</a:t>
            </a:r>
            <a:endParaRPr lang="en-US" altLang="ru-RU" sz="2100" b="1">
              <a:cs typeface="Arial" panose="020B0604020202020204" pitchFamily="34" charset="0"/>
            </a:endParaRPr>
          </a:p>
          <a:p>
            <a:pPr eaLnBrk="1" hangingPunct="1"/>
            <a:r>
              <a:rPr lang="ru-RU" altLang="ru-RU" sz="2100" b="1">
                <a:cs typeface="Arial" panose="020B0604020202020204" pitchFamily="34" charset="0"/>
              </a:rPr>
              <a:t>Уровень воздействия зависит от вида и интенсивности насилия, личности ребенка и присутствия защитных факторов.</a:t>
            </a:r>
            <a:r>
              <a:rPr lang="en-US" altLang="ru-RU" sz="2100" b="1">
                <a:cs typeface="Arial" panose="020B0604020202020204" pitchFamily="34" charset="0"/>
              </a:rPr>
              <a:t> </a:t>
            </a:r>
            <a:endParaRPr lang="ru-RU" altLang="ru-RU" sz="2100" b="1">
              <a:cs typeface="Arial" panose="020B0604020202020204" pitchFamily="34" charset="0"/>
            </a:endParaRPr>
          </a:p>
          <a:p>
            <a:pPr eaLnBrk="1" hangingPunct="1"/>
            <a:r>
              <a:rPr lang="ru-RU" altLang="ru-RU" sz="2100" b="1">
                <a:cs typeface="Arial" panose="020B0604020202020204" pitchFamily="34" charset="0"/>
              </a:rPr>
              <a:t>Могут быть физические, психологические, поведенческие и социальные последствия</a:t>
            </a:r>
            <a:r>
              <a:rPr lang="en-US" altLang="ru-RU" sz="2100" b="1">
                <a:cs typeface="Times New Roman" panose="02020603050405020304" pitchFamily="18" charset="0"/>
              </a:rPr>
              <a:t>.</a:t>
            </a:r>
            <a:endParaRPr lang="ru-RU" altLang="ru-RU" sz="2100" b="1"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100" b="1">
                <a:cs typeface="Times New Roman" panose="02020603050405020304" pitchFamily="18" charset="0"/>
              </a:rPr>
              <a:t>Поливиктимизация – специфическая характеристика насилия над детьми</a:t>
            </a:r>
            <a:r>
              <a:rPr lang="en-US" altLang="ru-RU" sz="2100" b="1">
                <a:cs typeface="Times New Roman" panose="02020603050405020304" pitchFamily="18" charset="0"/>
              </a:rPr>
              <a:t/>
            </a:r>
            <a:br>
              <a:rPr lang="en-US" altLang="ru-RU" sz="2100" b="1">
                <a:cs typeface="Times New Roman" panose="02020603050405020304" pitchFamily="18" charset="0"/>
              </a:rPr>
            </a:br>
            <a:r>
              <a:rPr lang="en-US" altLang="ru-RU" sz="2100" b="1">
                <a:cs typeface="Times New Roman" panose="02020603050405020304" pitchFamily="18" charset="0"/>
              </a:rPr>
              <a:t>    </a:t>
            </a:r>
            <a:br>
              <a:rPr lang="en-US" altLang="ru-RU" sz="2100" b="1">
                <a:cs typeface="Times New Roman" panose="02020603050405020304" pitchFamily="18" charset="0"/>
              </a:rPr>
            </a:br>
            <a:endParaRPr lang="en-CA" altLang="ru-RU" sz="2100" b="1">
              <a:cs typeface="Times New Roman" panose="02020603050405020304" pitchFamily="18" charset="0"/>
            </a:endParaRPr>
          </a:p>
          <a:p>
            <a:pPr eaLnBrk="1" hangingPunct="1"/>
            <a:endParaRPr lang="en-CA" altLang="ru-RU" sz="210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5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Мотивы поведения обидчиков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не идентифицируют себя с ролью преследователя </a:t>
            </a:r>
            <a:endParaRPr lang="ru-RU" dirty="0" smtClean="0"/>
          </a:p>
          <a:p>
            <a:r>
              <a:rPr lang="ru-RU" dirty="0" smtClean="0"/>
              <a:t>стремление </a:t>
            </a:r>
            <a:r>
              <a:rPr lang="ru-RU" dirty="0"/>
              <a:t>к забаве и </a:t>
            </a:r>
            <a:r>
              <a:rPr lang="ru-RU" dirty="0" smtClean="0"/>
              <a:t>развлечениям</a:t>
            </a:r>
          </a:p>
          <a:p>
            <a:r>
              <a:rPr lang="ru-RU" dirty="0" smtClean="0"/>
              <a:t>желание мести</a:t>
            </a:r>
          </a:p>
          <a:p>
            <a:r>
              <a:rPr lang="ru-RU" dirty="0" smtClean="0"/>
              <a:t>чувство превосходства </a:t>
            </a:r>
            <a:r>
              <a:rPr lang="ru-RU" dirty="0"/>
              <a:t>над неудачником или </a:t>
            </a:r>
            <a:r>
              <a:rPr lang="ru-RU" dirty="0" smtClean="0"/>
              <a:t>неудачницей</a:t>
            </a:r>
            <a:endParaRPr lang="ru-RU" dirty="0"/>
          </a:p>
          <a:p>
            <a:r>
              <a:rPr lang="ru-RU" dirty="0"/>
              <a:t>гнев или </a:t>
            </a:r>
            <a:r>
              <a:rPr lang="ru-RU" dirty="0" smtClean="0"/>
              <a:t>эмоциональная нестабильность </a:t>
            </a:r>
            <a:r>
              <a:rPr lang="ru-RU" dirty="0" err="1" smtClean="0"/>
              <a:t>киберхулигана</a:t>
            </a:r>
            <a:endParaRPr lang="ru-RU" dirty="0"/>
          </a:p>
          <a:p>
            <a:r>
              <a:rPr lang="ru-RU" dirty="0" smtClean="0"/>
              <a:t>потребность </a:t>
            </a:r>
            <a:r>
              <a:rPr lang="ru-RU" dirty="0"/>
              <a:t>во власти </a:t>
            </a:r>
            <a:r>
              <a:rPr lang="ru-RU" dirty="0" smtClean="0"/>
              <a:t>и контроле</a:t>
            </a:r>
          </a:p>
          <a:p>
            <a:r>
              <a:rPr lang="ru-RU" dirty="0" smtClean="0"/>
              <a:t>ощущение </a:t>
            </a:r>
            <a:r>
              <a:rPr lang="ru-RU" dirty="0"/>
              <a:t>безнаказанности </a:t>
            </a:r>
          </a:p>
        </p:txBody>
      </p:sp>
    </p:spTree>
    <p:extLst>
      <p:ext uri="{BB962C8B-B14F-4D97-AF65-F5344CB8AC3E}">
        <p14:creationId xmlns:p14="http://schemas.microsoft.com/office/powerpoint/2010/main" val="192388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8110"/>
            <a:ext cx="8686800" cy="100584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Самоконтроль </a:t>
            </a:r>
            <a:r>
              <a:rPr lang="ru-RU" sz="3200" b="1" dirty="0"/>
              <a:t>и аффективная </a:t>
            </a:r>
            <a:r>
              <a:rPr lang="ru-RU" sz="3200" b="1" dirty="0" smtClean="0"/>
              <a:t>валентность обидчиков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1428750"/>
            <a:ext cx="40386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Импульсивно-реактивная агрессия </a:t>
            </a:r>
            <a:r>
              <a:rPr lang="ru-RU" dirty="0" smtClean="0"/>
              <a:t>как </a:t>
            </a:r>
            <a:r>
              <a:rPr lang="ru-RU" dirty="0"/>
              <a:t>реакция на фрустрацию и </a:t>
            </a:r>
            <a:r>
              <a:rPr lang="ru-RU" dirty="0" smtClean="0"/>
              <a:t>импульсивный ответ </a:t>
            </a:r>
            <a:r>
              <a:rPr lang="ru-RU" dirty="0"/>
              <a:t>на </a:t>
            </a:r>
            <a:r>
              <a:rPr lang="ru-RU" dirty="0" smtClean="0"/>
              <a:t>угрозу: активация враждебной </a:t>
            </a:r>
            <a:r>
              <a:rPr lang="ru-RU" dirty="0"/>
              <a:t>схемы и нарушение самоконтроля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3257550"/>
            <a:ext cx="40386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Контролированная-возбуждающая агрессия </a:t>
            </a:r>
            <a:r>
              <a:rPr lang="ru-RU" sz="1400" dirty="0"/>
              <a:t>представляет собой намеренное, запланированное поведение, направленное на достижение своих целей (например, повышение социального статуса) </a:t>
            </a:r>
            <a:r>
              <a:rPr lang="ru-RU" sz="1400" dirty="0" smtClean="0"/>
              <a:t>и </a:t>
            </a:r>
            <a:r>
              <a:rPr lang="ru-RU" sz="1400" dirty="0"/>
              <a:t>использующее насилие в качестве средства.</a:t>
            </a:r>
            <a:r>
              <a:rPr lang="ru-RU" dirty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24400" y="3232500"/>
            <a:ext cx="41910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Импульсивно-возбуждающая </a:t>
            </a:r>
            <a:r>
              <a:rPr lang="ru-RU" b="1" dirty="0" smtClean="0"/>
              <a:t>агрессия: </a:t>
            </a:r>
            <a:r>
              <a:rPr lang="ru-RU" sz="1400" dirty="0" smtClean="0"/>
              <a:t>непосредственное </a:t>
            </a:r>
            <a:r>
              <a:rPr lang="ru-RU" sz="1400" dirty="0"/>
              <a:t>переживание возбуждения, радости, удовольствия, азарта, преодоления рутины и скуки. </a:t>
            </a:r>
            <a:r>
              <a:rPr lang="ru-RU" sz="1400" dirty="0" smtClean="0"/>
              <a:t>Самый распространенный среди подростков.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86300" y="1428750"/>
            <a:ext cx="42672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Контролируемый-реактивный тип </a:t>
            </a:r>
            <a:r>
              <a:rPr lang="ru-RU" dirty="0"/>
              <a:t>связан </a:t>
            </a:r>
            <a:r>
              <a:rPr lang="ru-RU" sz="1400" dirty="0"/>
              <a:t>с контролем внимания, его переключением, возможностью подавления гнева и импульсивной реакции и накоплением агрессии: высокий самоконтроль в ситуациях провокации. Используют   жертвы </a:t>
            </a:r>
            <a:r>
              <a:rPr lang="ru-RU" sz="1400" dirty="0" err="1"/>
              <a:t>буллинга</a:t>
            </a:r>
            <a:r>
              <a:rPr lang="ru-RU" sz="1400" dirty="0"/>
              <a:t> для мести и восстановления справедливости</a:t>
            </a:r>
          </a:p>
        </p:txBody>
      </p:sp>
    </p:spTree>
    <p:extLst>
      <p:ext uri="{BB962C8B-B14F-4D97-AF65-F5344CB8AC3E}">
        <p14:creationId xmlns:p14="http://schemas.microsoft.com/office/powerpoint/2010/main" val="1659515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Жертвы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обидчики воспринимают </a:t>
            </a:r>
            <a:r>
              <a:rPr lang="ru-RU" dirty="0"/>
              <a:t>причиняемый ими </a:t>
            </a:r>
            <a:r>
              <a:rPr lang="ru-RU" dirty="0" smtClean="0"/>
              <a:t>вред </a:t>
            </a:r>
            <a:r>
              <a:rPr lang="ru-RU" dirty="0"/>
              <a:t>как более сильный, чем сами </a:t>
            </a:r>
            <a:r>
              <a:rPr lang="ru-RU" dirty="0" smtClean="0"/>
              <a:t>жертвы, </a:t>
            </a:r>
            <a:r>
              <a:rPr lang="ru-RU" dirty="0"/>
              <a:t>которые не </a:t>
            </a:r>
            <a:r>
              <a:rPr lang="ru-RU" dirty="0" smtClean="0"/>
              <a:t>считают </a:t>
            </a:r>
            <a:r>
              <a:rPr lang="ru-RU" dirty="0"/>
              <a:t>многие действия обидчиков </a:t>
            </a:r>
            <a:r>
              <a:rPr lang="ru-RU" dirty="0" err="1" smtClean="0"/>
              <a:t>кибербуллингом</a:t>
            </a:r>
            <a:endParaRPr lang="ru-RU" dirty="0" smtClean="0"/>
          </a:p>
          <a:p>
            <a:r>
              <a:rPr lang="ru-RU" dirty="0"/>
              <a:t>повышенное чувство одиночества из-за неспособности к участию в близких </a:t>
            </a:r>
            <a:r>
              <a:rPr lang="ru-RU" dirty="0" smtClean="0"/>
              <a:t>отношениях</a:t>
            </a:r>
          </a:p>
          <a:p>
            <a:r>
              <a:rPr lang="ru-RU" dirty="0" smtClean="0"/>
              <a:t>более </a:t>
            </a:r>
            <a:r>
              <a:rPr lang="ru-RU" dirty="0"/>
              <a:t>низкие показатели физического и психического </a:t>
            </a:r>
            <a:r>
              <a:rPr lang="ru-RU" dirty="0" smtClean="0"/>
              <a:t>здоровья</a:t>
            </a:r>
          </a:p>
          <a:p>
            <a:r>
              <a:rPr lang="ru-RU" dirty="0" smtClean="0"/>
              <a:t>склонность </a:t>
            </a:r>
            <a:r>
              <a:rPr lang="ru-RU" dirty="0"/>
              <a:t>к психосоматическим проблемам, </a:t>
            </a:r>
            <a:r>
              <a:rPr lang="ru-RU" dirty="0" err="1"/>
              <a:t>делинквентному</a:t>
            </a:r>
            <a:r>
              <a:rPr lang="ru-RU" dirty="0"/>
              <a:t> и агрессивному поведению, социальной </a:t>
            </a:r>
            <a:r>
              <a:rPr lang="ru-RU" dirty="0" smtClean="0"/>
              <a:t>тревожности</a:t>
            </a:r>
          </a:p>
          <a:p>
            <a:r>
              <a:rPr lang="ru-RU" dirty="0"/>
              <a:t>более высокий показатель неестественной смертности среди </a:t>
            </a:r>
            <a:r>
              <a:rPr lang="ru-RU" dirty="0" smtClean="0"/>
              <a:t>подростков</a:t>
            </a:r>
          </a:p>
          <a:p>
            <a:r>
              <a:rPr lang="ru-RU" dirty="0" smtClean="0"/>
              <a:t>интенсивность </a:t>
            </a:r>
            <a:r>
              <a:rPr lang="ru-RU" dirty="0"/>
              <a:t>использования Интернета </a:t>
            </a:r>
          </a:p>
        </p:txBody>
      </p:sp>
    </p:spTree>
    <p:extLst>
      <p:ext uri="{BB962C8B-B14F-4D97-AF65-F5344CB8AC3E}">
        <p14:creationId xmlns:p14="http://schemas.microsoft.com/office/powerpoint/2010/main" val="38424099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962" y="209550"/>
            <a:ext cx="7620076" cy="47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7111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Свидетели – ключевые игроки 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88% подростков, использующих социальные сети, оказываются свидетелями </a:t>
            </a:r>
            <a:r>
              <a:rPr lang="ru-RU" dirty="0" err="1" smtClean="0"/>
              <a:t>кибербуллинга</a:t>
            </a:r>
            <a:endParaRPr lang="ru-RU" dirty="0" smtClean="0"/>
          </a:p>
          <a:p>
            <a:r>
              <a:rPr lang="ru-RU" dirty="0" smtClean="0"/>
              <a:t>часто </a:t>
            </a:r>
            <a:r>
              <a:rPr lang="ru-RU" dirty="0"/>
              <a:t>не воспринимают себя как участников </a:t>
            </a:r>
            <a:r>
              <a:rPr lang="ru-RU" dirty="0" smtClean="0"/>
              <a:t>происходящего</a:t>
            </a:r>
          </a:p>
          <a:p>
            <a:r>
              <a:rPr lang="ru-RU" dirty="0" smtClean="0"/>
              <a:t>более высокий </a:t>
            </a:r>
            <a:r>
              <a:rPr lang="ru-RU" dirty="0"/>
              <a:t>уровень </a:t>
            </a:r>
            <a:r>
              <a:rPr lang="ru-RU" dirty="0" err="1" smtClean="0"/>
              <a:t>эмпатии</a:t>
            </a:r>
            <a:r>
              <a:rPr lang="ru-RU" dirty="0" smtClean="0"/>
              <a:t> ( защитники), экстравертивный тип </a:t>
            </a:r>
            <a:r>
              <a:rPr lang="ru-RU" dirty="0"/>
              <a:t>личности, </a:t>
            </a:r>
            <a:endParaRPr lang="ru-RU" dirty="0" smtClean="0"/>
          </a:p>
          <a:p>
            <a:r>
              <a:rPr lang="ru-RU" dirty="0" smtClean="0"/>
              <a:t>высокий </a:t>
            </a:r>
            <a:r>
              <a:rPr lang="ru-RU" dirty="0"/>
              <a:t>уровень </a:t>
            </a:r>
            <a:r>
              <a:rPr lang="ru-RU" dirty="0" err="1" smtClean="0"/>
              <a:t>самоэффективности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22156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Миф: жертвы не знакомы с обидчиком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21,1</a:t>
            </a:r>
            <a:r>
              <a:rPr lang="en-US" dirty="0" smtClean="0"/>
              <a:t>% </a:t>
            </a:r>
            <a:r>
              <a:rPr lang="ru-RU" dirty="0" smtClean="0"/>
              <a:t>жертв сообщили, что обидчиком был их друг</a:t>
            </a:r>
          </a:p>
          <a:p>
            <a:r>
              <a:rPr lang="ru-RU" dirty="0" smtClean="0"/>
              <a:t>20</a:t>
            </a:r>
            <a:r>
              <a:rPr lang="en-US" dirty="0" smtClean="0"/>
              <a:t>% </a:t>
            </a:r>
            <a:r>
              <a:rPr lang="ru-RU" dirty="0"/>
              <a:t>жертв сообщили, что обидчиком был их </a:t>
            </a:r>
            <a:r>
              <a:rPr lang="ru-RU" dirty="0" smtClean="0"/>
              <a:t>бывший друг</a:t>
            </a:r>
          </a:p>
          <a:p>
            <a:r>
              <a:rPr lang="ru-RU" dirty="0" smtClean="0"/>
              <a:t>26,5</a:t>
            </a:r>
            <a:r>
              <a:rPr lang="en-US" dirty="0" smtClean="0"/>
              <a:t>% </a:t>
            </a:r>
            <a:r>
              <a:rPr lang="ru-RU" dirty="0" smtClean="0"/>
              <a:t>жертв сообщили, что обидчиком был их знакомый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6,5</a:t>
            </a:r>
            <a:r>
              <a:rPr lang="en-US" dirty="0" smtClean="0">
                <a:solidFill>
                  <a:srgbClr val="FF0000"/>
                </a:solidFill>
              </a:rPr>
              <a:t>% </a:t>
            </a:r>
            <a:r>
              <a:rPr lang="ru-RU" dirty="0" smtClean="0">
                <a:solidFill>
                  <a:srgbClr val="FF0000"/>
                </a:solidFill>
              </a:rPr>
              <a:t>сообщили, что не знали обидчика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94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Миф: мальчики чаще становятся жертвами </a:t>
            </a:r>
            <a:r>
              <a:rPr lang="ru-RU" dirty="0" err="1" smtClean="0"/>
              <a:t>кибербуллинга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648" y="1352550"/>
            <a:ext cx="8153400" cy="2743200"/>
          </a:xfrm>
        </p:spPr>
        <p:txBody>
          <a:bodyPr/>
          <a:lstStyle/>
          <a:p>
            <a:r>
              <a:rPr lang="ru-RU" dirty="0" smtClean="0"/>
              <a:t>На самом деле, девочки чаще</a:t>
            </a:r>
            <a:endParaRPr lang="ru-RU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/>
          </p:nvPr>
        </p:nvGraphicFramePr>
        <p:xfrm>
          <a:off x="2209800" y="211455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413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Миф: обидчиками становятся только ненормальные дети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Большинство </a:t>
            </a:r>
            <a:r>
              <a:rPr lang="ru-RU" dirty="0" err="1" smtClean="0"/>
              <a:t>кибербуллеров</a:t>
            </a:r>
            <a:r>
              <a:rPr lang="ru-RU" dirty="0" smtClean="0"/>
              <a:t> </a:t>
            </a:r>
            <a:r>
              <a:rPr lang="mr-IN" dirty="0" smtClean="0"/>
              <a:t>–</a:t>
            </a:r>
            <a:r>
              <a:rPr lang="ru-RU" dirty="0" smtClean="0"/>
              <a:t> обычные пользователи</a:t>
            </a:r>
          </a:p>
          <a:p>
            <a:r>
              <a:rPr lang="ru-RU" dirty="0" smtClean="0"/>
              <a:t>Основные мотивации: </a:t>
            </a:r>
          </a:p>
          <a:p>
            <a:pPr>
              <a:buFont typeface="Wingdings" charset="2"/>
              <a:buChar char="§"/>
            </a:pPr>
            <a:r>
              <a:rPr lang="ru-RU" dirty="0" smtClean="0"/>
              <a:t>отыграться за нанесенную обиду, отомстить</a:t>
            </a:r>
          </a:p>
          <a:p>
            <a:pPr>
              <a:buFont typeface="Wingdings" charset="2"/>
              <a:buChar char="§"/>
            </a:pPr>
            <a:r>
              <a:rPr lang="ru-RU" dirty="0" smtClean="0"/>
              <a:t>ради </a:t>
            </a:r>
            <a:r>
              <a:rPr lang="ru-RU" dirty="0" err="1" smtClean="0"/>
              <a:t>троллинга</a:t>
            </a:r>
            <a:r>
              <a:rPr lang="ru-RU" dirty="0" smtClean="0"/>
              <a:t> (развлечение)</a:t>
            </a:r>
          </a:p>
          <a:p>
            <a:pPr>
              <a:buFont typeface="Wingdings" charset="2"/>
              <a:buChar char="§"/>
            </a:pPr>
            <a:r>
              <a:rPr lang="ru-RU" dirty="0" smtClean="0"/>
              <a:t>демонстрация власти/силы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538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Миф: использование </a:t>
            </a:r>
            <a:r>
              <a:rPr lang="ru-RU" sz="3600" dirty="0" err="1" smtClean="0"/>
              <a:t>блокировщиков</a:t>
            </a:r>
            <a:r>
              <a:rPr lang="ru-RU" sz="3600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914400" y="1276350"/>
            <a:ext cx="7848600" cy="3268625"/>
          </a:xfrm>
        </p:spPr>
        <p:txBody>
          <a:bodyPr/>
          <a:lstStyle/>
          <a:p>
            <a:r>
              <a:rPr lang="ru-RU" dirty="0" smtClean="0"/>
              <a:t>Использование </a:t>
            </a:r>
            <a:r>
              <a:rPr lang="ru-RU" dirty="0" err="1" smtClean="0"/>
              <a:t>блокировщиков</a:t>
            </a:r>
            <a:r>
              <a:rPr lang="ru-RU" dirty="0" smtClean="0"/>
              <a:t> без обучения по безопасному использованию Интернета не эффективно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855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Влияние среды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Риск </a:t>
            </a:r>
            <a:r>
              <a:rPr lang="ru-RU" dirty="0" err="1" smtClean="0"/>
              <a:t>кибербуллинга</a:t>
            </a:r>
            <a:r>
              <a:rPr lang="ru-RU" dirty="0" smtClean="0"/>
              <a:t> уменьшается, если родители или учителя отрицательно реагируют на </a:t>
            </a:r>
            <a:r>
              <a:rPr lang="ru-RU" dirty="0" err="1" smtClean="0"/>
              <a:t>буллинг</a:t>
            </a:r>
            <a:r>
              <a:rPr lang="ru-RU" dirty="0" smtClean="0"/>
              <a:t> (напр., наказывают, осуждают)</a:t>
            </a:r>
          </a:p>
          <a:p>
            <a:r>
              <a:rPr lang="ru-RU" dirty="0" smtClean="0"/>
              <a:t>Риск </a:t>
            </a:r>
            <a:r>
              <a:rPr lang="ru-RU" dirty="0" err="1" smtClean="0"/>
              <a:t>кибербуллинга</a:t>
            </a:r>
            <a:r>
              <a:rPr lang="ru-RU" dirty="0" smtClean="0"/>
              <a:t> увеличивается, если у ребёнка есть друзья, которые участвуют в </a:t>
            </a:r>
            <a:r>
              <a:rPr lang="ru-RU" dirty="0" err="1" smtClean="0"/>
              <a:t>кибербуллинге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760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181100" y="86916"/>
            <a:ext cx="6819900" cy="594122"/>
          </a:xfrm>
        </p:spPr>
        <p:txBody>
          <a:bodyPr/>
          <a:lstStyle/>
          <a:p>
            <a:r>
              <a:rPr lang="ru-RU" altLang="ru-RU" sz="2400" b="1" dirty="0">
                <a:solidFill>
                  <a:srgbClr val="FF0000"/>
                </a:solidFill>
                <a:cs typeface="Arial" panose="020B0604020202020204" pitchFamily="34" charset="0"/>
              </a:rPr>
              <a:t>Социальная ситуация развития (</a:t>
            </a:r>
            <a:r>
              <a:rPr lang="ru-RU" altLang="ru-RU" sz="2400" b="1" dirty="0" err="1">
                <a:solidFill>
                  <a:srgbClr val="FF0000"/>
                </a:solidFill>
                <a:cs typeface="Arial" panose="020B0604020202020204" pitchFamily="34" charset="0"/>
              </a:rPr>
              <a:t>Л.С.Выготский</a:t>
            </a:r>
            <a:r>
              <a:rPr lang="ru-RU" altLang="ru-RU" sz="2400" b="1" dirty="0">
                <a:solidFill>
                  <a:srgbClr val="FF0000"/>
                </a:solidFill>
                <a:cs typeface="Arial" panose="020B0604020202020204" pitchFamily="34" charset="0"/>
              </a:rPr>
              <a:t>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90600" y="1276350"/>
            <a:ext cx="6588919" cy="2591990"/>
          </a:xfrm>
        </p:spPr>
        <p:txBody>
          <a:bodyPr>
            <a:noAutofit/>
          </a:bodyPr>
          <a:lstStyle/>
          <a:p>
            <a:pPr algn="just"/>
            <a:r>
              <a:rPr lang="ru-RU" altLang="ru-RU" sz="1800" b="1" dirty="0">
                <a:cs typeface="Arial" panose="020B0604020202020204" pitchFamily="34" charset="0"/>
              </a:rPr>
              <a:t>Это  специфическое отношение между ребенком и окружающей его действительностью </a:t>
            </a:r>
          </a:p>
          <a:p>
            <a:pPr algn="just"/>
            <a:r>
              <a:rPr lang="ru-RU" altLang="ru-RU" sz="1800" b="1" dirty="0">
                <a:cs typeface="Arial" panose="020B0604020202020204" pitchFamily="34" charset="0"/>
              </a:rPr>
              <a:t>Социальная ситуация развития определяет направление и содержание внешних воздействий и условий во внутреннюю сущность растущего человека. Эти превращения проходят через  переживание ребенка, через его эмоциональный опыт   </a:t>
            </a:r>
          </a:p>
          <a:p>
            <a:pPr algn="just"/>
            <a:r>
              <a:rPr lang="ru-RU" altLang="ru-RU" sz="1800" b="1" dirty="0">
                <a:cs typeface="Arial" panose="020B0604020202020204" pitchFamily="34" charset="0"/>
              </a:rPr>
              <a:t>Социальная ситуация развития - не только и не столько характеристики среды жизни, сколько особенности переживания ребенка. Модальность этого переживания (какое оно - положительное или негативное, подавляющее или инициирующее к действиям) определяет развитие</a:t>
            </a:r>
          </a:p>
          <a:p>
            <a:endParaRPr lang="ru-RU" altLang="ru-RU" sz="18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95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2571750"/>
          </a:xfrm>
        </p:spPr>
        <p:txBody>
          <a:bodyPr>
            <a:normAutofit/>
          </a:bodyPr>
          <a:lstStyle/>
          <a:p>
            <a:r>
              <a:rPr lang="ru-RU" dirty="0" smtClean="0"/>
              <a:t>Для жертв</a:t>
            </a:r>
          </a:p>
          <a:p>
            <a:r>
              <a:rPr lang="ru-RU" dirty="0" smtClean="0"/>
              <a:t>Для обидчиков</a:t>
            </a:r>
          </a:p>
          <a:p>
            <a:r>
              <a:rPr lang="ru-RU" dirty="0" smtClean="0"/>
              <a:t>Для свидетелей</a:t>
            </a:r>
          </a:p>
          <a:p>
            <a:r>
              <a:rPr lang="ru-RU" dirty="0" smtClean="0"/>
              <a:t>Общие принципы </a:t>
            </a:r>
          </a:p>
          <a:p>
            <a:endParaRPr lang="ru-RU" dirty="0"/>
          </a:p>
        </p:txBody>
      </p:sp>
      <p:sp>
        <p:nvSpPr>
          <p:cNvPr id="3" name="Название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принципы помощи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597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Работа с жертвами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Повышение ресурса сопротивляемости: </a:t>
            </a:r>
            <a:endParaRPr lang="ru-RU" dirty="0" smtClean="0"/>
          </a:p>
          <a:p>
            <a:r>
              <a:rPr lang="ru-RU" dirty="0" smtClean="0"/>
              <a:t>коррекция </a:t>
            </a:r>
            <a:r>
              <a:rPr lang="ru-RU" dirty="0"/>
              <a:t>эмоциональных состояний </a:t>
            </a:r>
            <a:endParaRPr lang="ru-RU" dirty="0" smtClean="0"/>
          </a:p>
          <a:p>
            <a:r>
              <a:rPr lang="ru-RU" dirty="0" smtClean="0"/>
              <a:t>развитие </a:t>
            </a:r>
            <a:r>
              <a:rPr lang="ru-RU" dirty="0"/>
              <a:t>навыков уверенного </a:t>
            </a:r>
            <a:r>
              <a:rPr lang="ru-RU" dirty="0" smtClean="0"/>
              <a:t>поведения</a:t>
            </a:r>
          </a:p>
          <a:p>
            <a:r>
              <a:rPr lang="ru-RU" dirty="0" smtClean="0"/>
              <a:t>развитие </a:t>
            </a:r>
            <a:r>
              <a:rPr lang="ru-RU" dirty="0"/>
              <a:t>навыков общения </a:t>
            </a:r>
            <a:endParaRPr lang="ru-RU" dirty="0" smtClean="0"/>
          </a:p>
          <a:p>
            <a:r>
              <a:rPr lang="ru-RU" dirty="0" smtClean="0"/>
              <a:t>программа </a:t>
            </a:r>
            <a:r>
              <a:rPr lang="ru-RU" dirty="0"/>
              <a:t>оптимизации детско-родительских </a:t>
            </a:r>
            <a:r>
              <a:rPr lang="ru-RU" dirty="0" smtClean="0"/>
              <a:t>отношений </a:t>
            </a:r>
            <a:r>
              <a:rPr lang="mr-IN" dirty="0" smtClean="0"/>
              <a:t>–</a:t>
            </a:r>
            <a:r>
              <a:rPr lang="ru-RU" dirty="0"/>
              <a:t> </a:t>
            </a:r>
            <a:r>
              <a:rPr lang="ru-RU" dirty="0" smtClean="0"/>
              <a:t>решение проблемы </a:t>
            </a:r>
            <a:r>
              <a:rPr lang="ru-RU" dirty="0" err="1" smtClean="0"/>
              <a:t>гиперопеки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97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Работа с обидчиками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Может проходить в трех направлениях: </a:t>
            </a:r>
            <a:endParaRPr lang="ru-RU" dirty="0" smtClean="0"/>
          </a:p>
          <a:p>
            <a:r>
              <a:rPr lang="ru-RU" dirty="0" smtClean="0"/>
              <a:t>создание </a:t>
            </a:r>
            <a:r>
              <a:rPr lang="ru-RU" dirty="0"/>
              <a:t>нетерпимой к проявлениям буллинга среды в </a:t>
            </a:r>
            <a:r>
              <a:rPr lang="ru-RU" dirty="0" smtClean="0"/>
              <a:t>школе </a:t>
            </a:r>
          </a:p>
          <a:p>
            <a:pPr marL="0" indent="0">
              <a:buNone/>
            </a:pPr>
            <a:r>
              <a:rPr lang="en-US" dirty="0" smtClean="0"/>
              <a:t>NB!!! </a:t>
            </a:r>
            <a:r>
              <a:rPr lang="ru-RU" dirty="0" smtClean="0"/>
              <a:t>Отсутствие стигматизации. </a:t>
            </a:r>
            <a:r>
              <a:rPr lang="ru-RU" dirty="0" err="1" smtClean="0"/>
              <a:t>Буллинг</a:t>
            </a:r>
            <a:r>
              <a:rPr lang="ru-RU" dirty="0" smtClean="0"/>
              <a:t> </a:t>
            </a:r>
            <a:r>
              <a:rPr lang="mr-IN" dirty="0" smtClean="0"/>
              <a:t>–</a:t>
            </a:r>
            <a:r>
              <a:rPr lang="ru-RU" dirty="0" smtClean="0"/>
              <a:t> это поведение в результате научения, а не приговор</a:t>
            </a:r>
          </a:p>
          <a:p>
            <a:r>
              <a:rPr lang="ru-RU" dirty="0" smtClean="0"/>
              <a:t>организация </a:t>
            </a:r>
            <a:r>
              <a:rPr lang="ru-RU" dirty="0"/>
              <a:t>подросткового досуга и контроля занятости </a:t>
            </a:r>
            <a:r>
              <a:rPr lang="ru-RU" dirty="0" smtClean="0"/>
              <a:t> </a:t>
            </a:r>
          </a:p>
          <a:p>
            <a:r>
              <a:rPr lang="ru-RU" dirty="0" smtClean="0"/>
              <a:t>эмоциональное развитие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974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Работа со свидетелями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Может проходить в двух направлениях: </a:t>
            </a:r>
            <a:endParaRPr lang="ru-RU" dirty="0" smtClean="0"/>
          </a:p>
          <a:p>
            <a:r>
              <a:rPr lang="ru-RU" dirty="0" smtClean="0"/>
              <a:t>разбор эффективных стратегий вмешательства </a:t>
            </a:r>
          </a:p>
          <a:p>
            <a:r>
              <a:rPr lang="ru-RU" dirty="0" smtClean="0"/>
              <a:t>формирование </a:t>
            </a:r>
            <a:r>
              <a:rPr lang="ru-RU" dirty="0"/>
              <a:t>активной жизненной </a:t>
            </a:r>
            <a:r>
              <a:rPr lang="ru-RU" dirty="0" smtClean="0"/>
              <a:t>позиции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294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Общие принципы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2648" y="1352550"/>
            <a:ext cx="8226552" cy="35052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Консолидация: работа всей школы </a:t>
            </a:r>
          </a:p>
          <a:p>
            <a:r>
              <a:rPr lang="ru-RU" dirty="0" smtClean="0"/>
              <a:t>Избегание позиции «</a:t>
            </a:r>
            <a:r>
              <a:rPr lang="ru-RU" dirty="0" err="1" smtClean="0"/>
              <a:t>Буллинг</a:t>
            </a:r>
            <a:r>
              <a:rPr lang="ru-RU" dirty="0" smtClean="0"/>
              <a:t> </a:t>
            </a:r>
            <a:r>
              <a:rPr lang="mr-IN" dirty="0" smtClean="0"/>
              <a:t>–</a:t>
            </a:r>
            <a:r>
              <a:rPr lang="ru-RU" dirty="0" smtClean="0"/>
              <a:t> это норма взросления»</a:t>
            </a:r>
          </a:p>
          <a:p>
            <a:r>
              <a:rPr lang="ru-RU" dirty="0" smtClean="0"/>
              <a:t>Поддержка защитников жертв</a:t>
            </a:r>
          </a:p>
          <a:p>
            <a:r>
              <a:rPr lang="ru-RU" dirty="0" smtClean="0"/>
              <a:t>Анонимный мониторинг среди учеников </a:t>
            </a:r>
          </a:p>
          <a:p>
            <a:r>
              <a:rPr lang="ru-RU" dirty="0" smtClean="0"/>
              <a:t>Четкие и ясные правила </a:t>
            </a:r>
          </a:p>
          <a:p>
            <a:r>
              <a:rPr lang="ru-RU" dirty="0" smtClean="0"/>
              <a:t>Последовательное исполнение этих правил всеми: и взрослыми, и детьми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048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sz="2400" dirty="0" smtClean="0"/>
              <a:t>envolkova@yandex.ru</a:t>
            </a:r>
            <a:endParaRPr lang="ru-RU" sz="2400" dirty="0" smtClean="0"/>
          </a:p>
          <a:p>
            <a:pPr marL="0" indent="0" algn="r">
              <a:buNone/>
            </a:pPr>
            <a:r>
              <a:rPr lang="en-US" sz="2400" dirty="0" smtClean="0">
                <a:hlinkClick r:id="rId2"/>
              </a:rPr>
              <a:t>envolkova@herzen.spb.ru</a:t>
            </a:r>
            <a:r>
              <a:rPr lang="en-US" sz="2400" dirty="0" smtClean="0"/>
              <a:t> </a:t>
            </a:r>
            <a:endParaRPr lang="ru-RU" sz="2400" dirty="0" smtClean="0"/>
          </a:p>
          <a:p>
            <a:pPr marL="0" indent="0" algn="r">
              <a:buNone/>
            </a:pPr>
            <a:endParaRPr lang="en-US" sz="2400" dirty="0"/>
          </a:p>
          <a:p>
            <a:pPr marL="0" indent="0" algn="r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0541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610600" cy="1005840"/>
          </a:xfrm>
        </p:spPr>
        <p:txBody>
          <a:bodyPr>
            <a:normAutofit/>
          </a:bodyPr>
          <a:lstStyle/>
          <a:p>
            <a:r>
              <a:rPr lang="ru-RU" altLang="ru-RU" sz="2800" b="1" dirty="0" smtClean="0">
                <a:solidFill>
                  <a:srgbClr val="FF0000"/>
                </a:solidFill>
                <a:cs typeface="Arial" panose="020B0604020202020204" pitchFamily="34" charset="0"/>
              </a:rPr>
              <a:t>Два аспекта социальной ситуации развития ребенка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2250" b="1">
                <a:cs typeface="Arial" panose="020B0604020202020204" pitchFamily="34" charset="0"/>
              </a:rPr>
              <a:t>Объективная  социальная позиция ребенка и система социокультурных ожиданий, норм, требований  ( по сути, характеристики социальной среды)</a:t>
            </a:r>
          </a:p>
          <a:p>
            <a:pPr>
              <a:lnSpc>
                <a:spcPct val="80000"/>
              </a:lnSpc>
            </a:pPr>
            <a:endParaRPr lang="ru-RU" altLang="ru-RU" sz="2250" b="1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250" b="1">
                <a:cs typeface="Arial" panose="020B0604020202020204" pitchFamily="34" charset="0"/>
              </a:rPr>
              <a:t>Переживания ребенка и выстраивающаяся на их основе система  ориентирующих образов , определяющих особенности поведения</a:t>
            </a:r>
          </a:p>
          <a:p>
            <a:pPr>
              <a:lnSpc>
                <a:spcPct val="80000"/>
              </a:lnSpc>
            </a:pPr>
            <a:endParaRPr lang="ru-RU" altLang="ru-RU" sz="2250">
              <a:solidFill>
                <a:srgbClr val="7C4B3B"/>
              </a:solidFill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250" b="1">
                <a:cs typeface="Arial" panose="020B0604020202020204" pitchFamily="34" charset="0"/>
              </a:rPr>
              <a:t>Динамичность отношений</a:t>
            </a:r>
          </a:p>
        </p:txBody>
      </p:sp>
    </p:spTree>
    <p:extLst>
      <p:ext uri="{BB962C8B-B14F-4D97-AF65-F5344CB8AC3E}">
        <p14:creationId xmlns:p14="http://schemas.microsoft.com/office/powerpoint/2010/main" val="230803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62000" y="195263"/>
            <a:ext cx="7772400" cy="852488"/>
          </a:xfrm>
        </p:spPr>
        <p:txBody>
          <a:bodyPr>
            <a:normAutofit/>
          </a:bodyPr>
          <a:lstStyle/>
          <a:p>
            <a:r>
              <a:rPr lang="ru-RU" altLang="ru-RU" sz="2100" b="1" dirty="0">
                <a:solidFill>
                  <a:srgbClr val="FF0000"/>
                </a:solidFill>
                <a:cs typeface="Arial" panose="020B0604020202020204" pitchFamily="34" charset="0"/>
              </a:rPr>
              <a:t>Изменения социальной среды: институты социализации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352550"/>
            <a:ext cx="8763000" cy="3604023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altLang="ru-RU" sz="1500" b="1" dirty="0">
                <a:cs typeface="Arial" panose="020B0604020202020204" pitchFamily="34" charset="0"/>
              </a:rPr>
              <a:t>Семья:</a:t>
            </a:r>
          </a:p>
          <a:p>
            <a:pPr marL="0" indent="0">
              <a:lnSpc>
                <a:spcPct val="80000"/>
              </a:lnSpc>
            </a:pPr>
            <a:r>
              <a:rPr lang="ru-RU" altLang="ru-RU" sz="1500" b="1" dirty="0">
                <a:cs typeface="Arial" panose="020B0604020202020204" pitchFamily="34" charset="0"/>
              </a:rPr>
              <a:t>Институт брака и семьи: приобретает новые формы:  гражданский, открытый,  гостевой, однополый брак и др. ;</a:t>
            </a:r>
          </a:p>
          <a:p>
            <a:pPr marL="0" indent="0">
              <a:lnSpc>
                <a:spcPct val="80000"/>
              </a:lnSpc>
            </a:pPr>
            <a:r>
              <a:rPr lang="ru-RU" altLang="ru-RU" sz="1500" b="1" dirty="0">
                <a:cs typeface="Arial" panose="020B0604020202020204" pitchFamily="34" charset="0"/>
              </a:rPr>
              <a:t>семья становится менее  устойчивой и </a:t>
            </a:r>
            <a:r>
              <a:rPr lang="ru-RU" altLang="ru-RU" sz="1500" b="1" dirty="0" err="1">
                <a:cs typeface="Arial" panose="020B0604020202020204" pitchFamily="34" charset="0"/>
              </a:rPr>
              <a:t>малодетной</a:t>
            </a:r>
            <a:r>
              <a:rPr lang="ru-RU" altLang="ru-RU" sz="1500" b="1" dirty="0">
                <a:cs typeface="Arial" panose="020B0604020202020204" pitchFamily="34" charset="0"/>
              </a:rPr>
              <a:t>;</a:t>
            </a:r>
          </a:p>
          <a:p>
            <a:pPr marL="0" indent="0">
              <a:lnSpc>
                <a:spcPct val="80000"/>
              </a:lnSpc>
            </a:pPr>
            <a:r>
              <a:rPr lang="ru-RU" altLang="ru-RU" sz="1500" b="1" dirty="0">
                <a:cs typeface="Arial" panose="020B0604020202020204" pitchFamily="34" charset="0"/>
              </a:rPr>
              <a:t>  изменяется система семейных ценностей и приоритетов;</a:t>
            </a:r>
          </a:p>
          <a:p>
            <a:pPr marL="0" indent="0">
              <a:lnSpc>
                <a:spcPct val="80000"/>
              </a:lnSpc>
            </a:pPr>
            <a:r>
              <a:rPr lang="ru-RU" altLang="ru-RU" sz="1500" b="1" dirty="0">
                <a:cs typeface="Arial" panose="020B0604020202020204" pitchFamily="34" charset="0"/>
              </a:rPr>
              <a:t> возрастает число семейных дисфункций ;</a:t>
            </a:r>
          </a:p>
          <a:p>
            <a:pPr marL="0" indent="0">
              <a:lnSpc>
                <a:spcPct val="80000"/>
              </a:lnSpc>
            </a:pPr>
            <a:r>
              <a:rPr lang="ru-RU" altLang="ru-RU" sz="1500" b="1" dirty="0">
                <a:cs typeface="Arial" panose="020B0604020202020204" pitchFamily="34" charset="0"/>
              </a:rPr>
              <a:t> закрепляется нормативность различных форм </a:t>
            </a:r>
            <a:r>
              <a:rPr lang="ru-RU" altLang="ru-RU" sz="1500" b="1" dirty="0" err="1">
                <a:cs typeface="Arial" panose="020B0604020202020204" pitchFamily="34" charset="0"/>
              </a:rPr>
              <a:t>аддиктивного</a:t>
            </a:r>
            <a:r>
              <a:rPr lang="ru-RU" altLang="ru-RU" sz="1500" b="1" dirty="0">
                <a:cs typeface="Arial" panose="020B0604020202020204" pitchFamily="34" charset="0"/>
              </a:rPr>
              <a:t> поведения:  от употребления алкоголя и наркотиков  до патологической увлеченности компьютерными играми и социальными сетями интернет  </a:t>
            </a:r>
          </a:p>
          <a:p>
            <a:pPr marL="0" indent="0">
              <a:lnSpc>
                <a:spcPct val="80000"/>
              </a:lnSpc>
            </a:pPr>
            <a:endParaRPr lang="ru-RU" altLang="ru-RU" sz="1500" dirty="0">
              <a:cs typeface="Arial" panose="020B0604020202020204" pitchFamily="34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ru-RU" altLang="ru-RU" sz="1500" b="1" dirty="0">
                <a:cs typeface="Arial" panose="020B0604020202020204" pitchFamily="34" charset="0"/>
              </a:rPr>
              <a:t>Школа ( и образование в целом)</a:t>
            </a:r>
          </a:p>
          <a:p>
            <a:pPr marL="0" indent="0">
              <a:lnSpc>
                <a:spcPct val="80000"/>
              </a:lnSpc>
            </a:pPr>
            <a:r>
              <a:rPr lang="ru-RU" altLang="ru-RU" sz="1500" b="1" dirty="0">
                <a:cs typeface="Arial" panose="020B0604020202020204" pitchFamily="34" charset="0"/>
              </a:rPr>
              <a:t>образование становится сферой услуг, в которой широко присутствуют коммерческие отношения;</a:t>
            </a:r>
          </a:p>
          <a:p>
            <a:pPr marL="0" indent="0">
              <a:lnSpc>
                <a:spcPct val="80000"/>
              </a:lnSpc>
            </a:pPr>
            <a:r>
              <a:rPr lang="ru-RU" altLang="ru-RU" sz="1500" b="1" dirty="0">
                <a:cs typeface="Arial" panose="020B0604020202020204" pitchFamily="34" charset="0"/>
              </a:rPr>
              <a:t>Вариативность образовательных систем  усиливает фактическое неравенство возможностей  и  дезориентирует в результатах;</a:t>
            </a:r>
          </a:p>
          <a:p>
            <a:pPr marL="0" indent="0">
              <a:lnSpc>
                <a:spcPct val="80000"/>
              </a:lnSpc>
            </a:pPr>
            <a:r>
              <a:rPr lang="ru-RU" altLang="ru-RU" sz="1500" b="1" dirty="0">
                <a:cs typeface="Arial" panose="020B0604020202020204" pitchFamily="34" charset="0"/>
              </a:rPr>
              <a:t>Аморфна ( или противоречива)  идеальная модель выпускника, затрудняющая воспроизводство существующей общественной системы в заданных и управляемых характеристиках социально желательной нормы; </a:t>
            </a:r>
          </a:p>
          <a:p>
            <a:pPr marL="0" indent="0">
              <a:lnSpc>
                <a:spcPct val="80000"/>
              </a:lnSpc>
            </a:pPr>
            <a:r>
              <a:rPr lang="ru-RU" altLang="ru-RU" sz="1500" b="1" dirty="0">
                <a:cs typeface="Arial" panose="020B0604020202020204" pitchFamily="34" charset="0"/>
              </a:rPr>
              <a:t>снижено воспитательное воздействие  всей системы образования. </a:t>
            </a:r>
          </a:p>
          <a:p>
            <a:pPr marL="0" indent="0">
              <a:lnSpc>
                <a:spcPct val="80000"/>
              </a:lnSpc>
            </a:pPr>
            <a:endParaRPr lang="ru-RU" altLang="ru-RU" sz="1350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77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3"/>
          <p:cNvSpPr>
            <a:spLocks noGrp="1"/>
          </p:cNvSpPr>
          <p:nvPr>
            <p:ph type="title"/>
          </p:nvPr>
        </p:nvSpPr>
        <p:spPr>
          <a:xfrm>
            <a:off x="152401" y="133350"/>
            <a:ext cx="2743200" cy="3643313"/>
          </a:xfrm>
        </p:spPr>
        <p:txBody>
          <a:bodyPr>
            <a:normAutofit/>
          </a:bodyPr>
          <a:lstStyle/>
          <a:p>
            <a:r>
              <a:rPr lang="ru-RU" altLang="ru-RU" sz="2700" dirty="0">
                <a:solidFill>
                  <a:schemeClr val="tx1"/>
                </a:solidFill>
                <a:cs typeface="Arial" panose="020B0604020202020204" pitchFamily="34" charset="0"/>
              </a:rPr>
              <a:t>Новые каналы социализации </a:t>
            </a:r>
            <a:r>
              <a:rPr lang="ru-RU" altLang="ru-RU" dirty="0" smtClean="0">
                <a:solidFill>
                  <a:srgbClr val="753FCE"/>
                </a:solidFill>
                <a:cs typeface="Arial" panose="020B0604020202020204" pitchFamily="34" charset="0"/>
              </a:rPr>
              <a:t/>
            </a:r>
            <a:br>
              <a:rPr lang="ru-RU" altLang="ru-RU" dirty="0" smtClean="0">
                <a:solidFill>
                  <a:srgbClr val="753FCE"/>
                </a:solidFill>
                <a:cs typeface="Arial" panose="020B0604020202020204" pitchFamily="34" charset="0"/>
              </a:rPr>
            </a:br>
            <a:r>
              <a:rPr lang="ru-RU" altLang="ru-RU" dirty="0" smtClean="0">
                <a:solidFill>
                  <a:srgbClr val="753FCE"/>
                </a:solidFill>
                <a:cs typeface="Arial" panose="020B0604020202020204" pitchFamily="34" charset="0"/>
              </a:rPr>
              <a:t/>
            </a:r>
            <a:br>
              <a:rPr lang="ru-RU" altLang="ru-RU" dirty="0" smtClean="0">
                <a:solidFill>
                  <a:srgbClr val="753FCE"/>
                </a:solidFill>
                <a:cs typeface="Arial" panose="020B0604020202020204" pitchFamily="34" charset="0"/>
              </a:rPr>
            </a:br>
            <a:r>
              <a:rPr lang="ru-RU" altLang="ru-RU" dirty="0" smtClean="0">
                <a:solidFill>
                  <a:srgbClr val="753FCE"/>
                </a:solidFill>
                <a:cs typeface="Arial" panose="020B0604020202020204" pitchFamily="34" charset="0"/>
              </a:rPr>
              <a:t/>
            </a:r>
            <a:br>
              <a:rPr lang="ru-RU" altLang="ru-RU" dirty="0" smtClean="0">
                <a:solidFill>
                  <a:srgbClr val="753FCE"/>
                </a:solidFill>
                <a:cs typeface="Arial" panose="020B0604020202020204" pitchFamily="34" charset="0"/>
              </a:rPr>
            </a:br>
            <a:r>
              <a:rPr lang="ru-RU" altLang="ru-RU" sz="3000" dirty="0">
                <a:solidFill>
                  <a:schemeClr val="tx1"/>
                </a:solidFill>
                <a:cs typeface="Arial" panose="020B0604020202020204" pitchFamily="34" charset="0"/>
              </a:rPr>
              <a:t>Новые характеристики отношений</a:t>
            </a:r>
          </a:p>
        </p:txBody>
      </p:sp>
      <p:sp>
        <p:nvSpPr>
          <p:cNvPr id="12291" name="Прямоугольник 4"/>
          <p:cNvSpPr>
            <a:spLocks noChangeArrowheads="1"/>
          </p:cNvSpPr>
          <p:nvPr/>
        </p:nvSpPr>
        <p:spPr bwMode="auto">
          <a:xfrm>
            <a:off x="2971801" y="0"/>
            <a:ext cx="7239000" cy="420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32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kumimoji="1" sz="28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kumimoji="1" sz="2000"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ru-RU" altLang="ru-RU" sz="240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2700" b="1" dirty="0">
                <a:latin typeface="Arial" panose="020B0604020202020204" pitchFamily="34" charset="0"/>
              </a:rPr>
              <a:t>СМИ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2700" b="1" dirty="0">
                <a:latin typeface="Arial" panose="020B0604020202020204" pitchFamily="34" charset="0"/>
              </a:rPr>
              <a:t>Интернет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ru-RU" altLang="ru-RU" sz="2700" b="1" dirty="0">
              <a:solidFill>
                <a:srgbClr val="7C4B3B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ru-RU" altLang="ru-RU" sz="2700" b="1" dirty="0">
              <a:solidFill>
                <a:srgbClr val="7C4B3B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2700" b="1" dirty="0" err="1">
                <a:latin typeface="Arial" panose="020B0604020202020204" pitchFamily="34" charset="0"/>
              </a:rPr>
              <a:t>Рыночность</a:t>
            </a:r>
            <a:r>
              <a:rPr kumimoji="0" lang="ru-RU" altLang="ru-RU" sz="2700" b="1" dirty="0">
                <a:latin typeface="Arial" panose="020B0604020202020204" pitchFamily="34" charset="0"/>
              </a:rPr>
              <a:t> и </a:t>
            </a:r>
            <a:r>
              <a:rPr kumimoji="0" lang="ru-RU" altLang="ru-RU" sz="2700" b="1" dirty="0" err="1">
                <a:latin typeface="Arial" panose="020B0604020202020204" pitchFamily="34" charset="0"/>
              </a:rPr>
              <a:t>конкурентность</a:t>
            </a:r>
            <a:endParaRPr kumimoji="0" lang="ru-RU" altLang="ru-RU" sz="2700" b="1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2700" b="1" dirty="0">
                <a:latin typeface="Arial" panose="020B0604020202020204" pitchFamily="34" charset="0"/>
              </a:rPr>
              <a:t>Публичность и </a:t>
            </a:r>
            <a:r>
              <a:rPr kumimoji="0" lang="ru-RU" altLang="ru-RU" sz="2700" b="1" dirty="0" err="1">
                <a:latin typeface="Arial" panose="020B0604020202020204" pitchFamily="34" charset="0"/>
              </a:rPr>
              <a:t>гламурность</a:t>
            </a:r>
            <a:endParaRPr kumimoji="0" lang="ru-RU" altLang="ru-RU" sz="2700" b="1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2700" b="1" dirty="0">
                <a:latin typeface="Arial" panose="020B0604020202020204" pitchFamily="34" charset="0"/>
              </a:rPr>
              <a:t>Нестабильность и поверхностность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2700" b="1" dirty="0">
                <a:latin typeface="Arial" panose="020B0604020202020204" pitchFamily="34" charset="0"/>
              </a:rPr>
              <a:t>Неопределенность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ru-RU" altLang="ru-RU" sz="1350" dirty="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0" lang="ru-RU" altLang="ru-RU" sz="135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0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248" y="1809750"/>
            <a:ext cx="8458200" cy="100584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err="1" smtClean="0"/>
              <a:t>Кибербуллинг</a:t>
            </a:r>
            <a:r>
              <a:rPr lang="ru-RU" sz="3600" b="1" dirty="0" smtClean="0"/>
              <a:t> и </a:t>
            </a:r>
            <a:r>
              <a:rPr lang="ru-RU" sz="3600" b="1" dirty="0" err="1" smtClean="0"/>
              <a:t>буллинг</a:t>
            </a:r>
            <a:r>
              <a:rPr lang="ru-RU" sz="3600" b="1" dirty="0" smtClean="0"/>
              <a:t> : </a:t>
            </a:r>
            <a:br>
              <a:rPr lang="ru-RU" sz="3600" b="1" dirty="0" smtClean="0"/>
            </a:br>
            <a:r>
              <a:rPr lang="ru-RU" sz="3600" b="1" dirty="0" smtClean="0"/>
              <a:t>взаимная связь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3250457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presentation16x9">
  <a:themeElements>
    <a:clrScheme name="Бриз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Широкоэкранная презентация.potx</Template>
  <TotalTime>0</TotalTime>
  <Words>2438</Words>
  <Application>Microsoft Office PowerPoint</Application>
  <PresentationFormat>Экран (16:9)</PresentationFormat>
  <Paragraphs>335</Paragraphs>
  <Slides>55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63" baseType="lpstr">
      <vt:lpstr>Arial</vt:lpstr>
      <vt:lpstr>Calibri</vt:lpstr>
      <vt:lpstr>Mangal</vt:lpstr>
      <vt:lpstr>Times New Roman</vt:lpstr>
      <vt:lpstr>Tw Cen MT</vt:lpstr>
      <vt:lpstr>Wingdings</vt:lpstr>
      <vt:lpstr>Wingdings 2</vt:lpstr>
      <vt:lpstr>widescreenpresentation16x9</vt:lpstr>
      <vt:lpstr>Подростковый буллинг и кибербуллинг : результаты исследований и направления помощи  и  профилактики</vt:lpstr>
      <vt:lpstr>Содержание</vt:lpstr>
      <vt:lpstr>Отличительные признаки насилия</vt:lpstr>
      <vt:lpstr>Воздействие насилия</vt:lpstr>
      <vt:lpstr>Социальная ситуация развития (Л.С.Выготский)</vt:lpstr>
      <vt:lpstr>Два аспекта социальной ситуации развития ребенка</vt:lpstr>
      <vt:lpstr>Изменения социальной среды: институты социализации</vt:lpstr>
      <vt:lpstr>Новые каналы социализации    Новые характеристики отношений</vt:lpstr>
      <vt:lpstr>Кибербуллинг и буллинг :  взаимная связь</vt:lpstr>
      <vt:lpstr>Определение буллинга</vt:lpstr>
      <vt:lpstr>Признаки буллинга</vt:lpstr>
      <vt:lpstr>Что такое кибербуллинг?</vt:lpstr>
      <vt:lpstr>История изучения буллинга</vt:lpstr>
      <vt:lpstr>История изучения буллинга и кибербуллинга</vt:lpstr>
      <vt:lpstr>История кибербуллинга</vt:lpstr>
      <vt:lpstr>Кибербуллинг в России</vt:lpstr>
      <vt:lpstr>Площадки подросткового кибербуллинга   (Хломов К. Д.,  Давыдов Д. Г.,  Бочавер А. А.,   2019) </vt:lpstr>
      <vt:lpstr>Формы  буллинга </vt:lpstr>
      <vt:lpstr>Формы кибербуллинга (Kowalski R.M. and all, 2014)</vt:lpstr>
      <vt:lpstr>Отличительные особенности кибербуллинга</vt:lpstr>
      <vt:lpstr>Распространенность подросткового кибербуллинга</vt:lpstr>
      <vt:lpstr>Методы изучения</vt:lpstr>
      <vt:lpstr>Презентация PowerPoint</vt:lpstr>
      <vt:lpstr>Презентация PowerPoint</vt:lpstr>
      <vt:lpstr>Презентация PowerPoint</vt:lpstr>
      <vt:lpstr>Ролевая структура</vt:lpstr>
      <vt:lpstr>Роли в подростковом буллинге</vt:lpstr>
      <vt:lpstr>Чем характеризуются </vt:lpstr>
      <vt:lpstr>Чем характеризуются </vt:lpstr>
      <vt:lpstr>Чем характеризуются </vt:lpstr>
      <vt:lpstr>Чем характеризуются </vt:lpstr>
      <vt:lpstr>Чем характеризуются </vt:lpstr>
      <vt:lpstr>Чем характеризуются </vt:lpstr>
      <vt:lpstr>Чем характеризуются </vt:lpstr>
      <vt:lpstr>Роли в кибербуллинге</vt:lpstr>
      <vt:lpstr>Буллинг и кибербуллинг</vt:lpstr>
      <vt:lpstr>Распределение киберобидчиков по категориям участников буллинга (ВолковаИ.В., 2017) </vt:lpstr>
      <vt:lpstr>Распределение жертв кибербуллинга по категориям участников буллинга (ВолковаИ.В., 2017) </vt:lpstr>
      <vt:lpstr>Результаты эмпирических исследований личностных особенностей  участников подросткового кибербуллинга</vt:lpstr>
      <vt:lpstr>Мотивы поведения обидчиков</vt:lpstr>
      <vt:lpstr>Самоконтроль и аффективная валентность обидчиков</vt:lpstr>
      <vt:lpstr>Жертвы</vt:lpstr>
      <vt:lpstr>Презентация PowerPoint</vt:lpstr>
      <vt:lpstr>Свидетели – ключевые игроки </vt:lpstr>
      <vt:lpstr>Миф: жертвы не знакомы с обидчиком</vt:lpstr>
      <vt:lpstr>Миф: мальчики чаще становятся жертвами кибербуллинга</vt:lpstr>
      <vt:lpstr>Миф: обидчиками становятся только ненормальные дети</vt:lpstr>
      <vt:lpstr>Миф: использование блокировщиков </vt:lpstr>
      <vt:lpstr>Влияние среды</vt:lpstr>
      <vt:lpstr>Основные принципы помощи</vt:lpstr>
      <vt:lpstr>Работа с жертвами</vt:lpstr>
      <vt:lpstr>Работа с обидчиками</vt:lpstr>
      <vt:lpstr>Работа со свидетелями</vt:lpstr>
      <vt:lpstr>Общие принципы</vt:lpstr>
      <vt:lpstr>Спасибо за внимание!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modified xsi:type="dcterms:W3CDTF">2019-11-10T15:32:00Z</dcterms:modified>
  <cp:category/>
</cp:coreProperties>
</file>